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81" r:id="rId5"/>
    <p:sldId id="258" r:id="rId6"/>
    <p:sldId id="282" r:id="rId7"/>
    <p:sldId id="261" r:id="rId8"/>
    <p:sldId id="283" r:id="rId9"/>
    <p:sldId id="262" r:id="rId10"/>
    <p:sldId id="284" r:id="rId11"/>
    <p:sldId id="263" r:id="rId12"/>
    <p:sldId id="276" r:id="rId13"/>
    <p:sldId id="264" r:id="rId14"/>
    <p:sldId id="265" r:id="rId15"/>
    <p:sldId id="279" r:id="rId16"/>
    <p:sldId id="285" r:id="rId17"/>
    <p:sldId id="266" r:id="rId18"/>
    <p:sldId id="267" r:id="rId19"/>
    <p:sldId id="268" r:id="rId20"/>
    <p:sldId id="269" r:id="rId21"/>
    <p:sldId id="289" r:id="rId22"/>
    <p:sldId id="304" r:id="rId23"/>
    <p:sldId id="306" r:id="rId24"/>
    <p:sldId id="307" r:id="rId25"/>
    <p:sldId id="270" r:id="rId26"/>
    <p:sldId id="309" r:id="rId27"/>
    <p:sldId id="271" r:id="rId28"/>
    <p:sldId id="272" r:id="rId29"/>
    <p:sldId id="310" r:id="rId30"/>
    <p:sldId id="274" r:id="rId31"/>
    <p:sldId id="273" r:id="rId32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000"/>
    <a:srgbClr val="800000"/>
    <a:srgbClr val="1E90FF"/>
    <a:srgbClr val="453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560" y="-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CC0000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D3A45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CC0000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CC0000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602980" y="67056"/>
            <a:ext cx="348996" cy="3581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54479" y="1666697"/>
            <a:ext cx="5421630" cy="6661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>
                <a:solidFill>
                  <a:srgbClr val="CC0000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4469" y="1197438"/>
            <a:ext cx="8335060" cy="2550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D3A45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svg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sv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sv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00" y="1197438"/>
            <a:ext cx="5421630" cy="666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Capstone</a:t>
            </a:r>
            <a:r>
              <a:rPr spc="-330" dirty="0"/>
              <a:t> </a:t>
            </a:r>
            <a:r>
              <a:rPr spc="-175" dirty="0"/>
              <a:t>Project-4</a:t>
            </a:r>
            <a:endParaRPr spc="-17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57199" y="895350"/>
            <a:ext cx="8282329" cy="3375660"/>
          </a:xfrm>
          <a:prstGeom prst="rect">
            <a:avLst/>
          </a:prstGeom>
        </p:spPr>
        <p:txBody>
          <a:bodyPr vert="horz" wrap="square" lIns="0" tIns="1125772" rIns="0" bIns="0" rtlCol="0">
            <a:spAutoFit/>
          </a:bodyPr>
          <a:lstStyle/>
          <a:p>
            <a:pPr marL="9525" marR="5080" algn="ctr">
              <a:lnSpc>
                <a:spcPct val="100000"/>
              </a:lnSpc>
              <a:spcBef>
                <a:spcPts val="100"/>
              </a:spcBef>
            </a:pPr>
            <a:r>
              <a:rPr lang="en-IN" sz="3600" b="1" spc="-225" dirty="0">
                <a:solidFill>
                  <a:srgbClr val="124F5C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3600" b="1" spc="-225" dirty="0">
                <a:solidFill>
                  <a:srgbClr val="124F5C"/>
                </a:solidFill>
                <a:latin typeface="Verdana" panose="020B0604030504040204"/>
                <a:cs typeface="Verdana" panose="020B0604030504040204"/>
              </a:rPr>
              <a:t>ETFLIX </a:t>
            </a:r>
            <a:r>
              <a:rPr sz="3600" b="1" spc="-195" dirty="0">
                <a:solidFill>
                  <a:srgbClr val="124F5C"/>
                </a:solidFill>
                <a:latin typeface="Verdana" panose="020B0604030504040204"/>
                <a:cs typeface="Verdana" panose="020B0604030504040204"/>
              </a:rPr>
              <a:t>MOVIES </a:t>
            </a:r>
            <a:r>
              <a:rPr sz="3600" b="1" spc="-65" dirty="0">
                <a:solidFill>
                  <a:srgbClr val="124F5C"/>
                </a:solidFill>
                <a:latin typeface="Verdana" panose="020B0604030504040204"/>
                <a:cs typeface="Verdana" panose="020B0604030504040204"/>
              </a:rPr>
              <a:t>AND </a:t>
            </a:r>
            <a:r>
              <a:rPr sz="3600" b="1" spc="-150" dirty="0">
                <a:solidFill>
                  <a:srgbClr val="124F5C"/>
                </a:solidFill>
                <a:latin typeface="Verdana" panose="020B0604030504040204"/>
                <a:cs typeface="Verdana" panose="020B0604030504040204"/>
              </a:rPr>
              <a:t>TV</a:t>
            </a:r>
            <a:r>
              <a:rPr sz="3600" b="1" spc="-370" dirty="0">
                <a:solidFill>
                  <a:srgbClr val="124F5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b="1" spc="-110" dirty="0">
                <a:solidFill>
                  <a:srgbClr val="124F5C"/>
                </a:solidFill>
                <a:latin typeface="Verdana" panose="020B0604030504040204"/>
                <a:cs typeface="Verdana" panose="020B0604030504040204"/>
              </a:rPr>
              <a:t>SHOWS  </a:t>
            </a:r>
            <a:r>
              <a:rPr sz="3600" b="1" spc="-195" dirty="0">
                <a:solidFill>
                  <a:srgbClr val="124F5C"/>
                </a:solidFill>
                <a:latin typeface="Verdana" panose="020B0604030504040204"/>
                <a:cs typeface="Verdana" panose="020B0604030504040204"/>
              </a:rPr>
              <a:t>CLUSTERING</a:t>
            </a:r>
            <a:endParaRPr lang="en-IN" sz="3600" b="1" spc="-195" dirty="0">
              <a:solidFill>
                <a:srgbClr val="124F5C"/>
              </a:solidFill>
              <a:latin typeface="Verdana" panose="020B0604030504040204"/>
              <a:cs typeface="Verdana" panose="020B0604030504040204"/>
            </a:endParaRPr>
          </a:p>
          <a:p>
            <a:pPr marL="9525" marR="5080" algn="ctr">
              <a:lnSpc>
                <a:spcPct val="100000"/>
              </a:lnSpc>
              <a:spcBef>
                <a:spcPts val="100"/>
              </a:spcBef>
            </a:pPr>
            <a:endParaRPr sz="3600" dirty="0">
              <a:latin typeface="Verdana" panose="020B0604030504040204"/>
              <a:cs typeface="Verdana" panose="020B0604030504040204"/>
            </a:endParaRPr>
          </a:p>
          <a:p>
            <a:pPr marL="635" algn="ctr">
              <a:lnSpc>
                <a:spcPct val="100000"/>
              </a:lnSpc>
              <a:spcBef>
                <a:spcPts val="85"/>
              </a:spcBef>
            </a:pPr>
            <a:r>
              <a:rPr lang="en-US" altLang="en-IN" b="1" spc="-70" dirty="0">
                <a:solidFill>
                  <a:schemeClr val="accent4">
                    <a:lumMod val="50000"/>
                  </a:schemeClr>
                </a:solidFill>
                <a:latin typeface="Verdana" panose="020B0604030504040204"/>
                <a:cs typeface="Verdana" panose="020B0604030504040204"/>
              </a:rPr>
              <a:t>ABDUL QUADIR</a:t>
            </a:r>
            <a:endParaRPr lang="en-IN" b="1" spc="-70" dirty="0">
              <a:solidFill>
                <a:schemeClr val="accent4">
                  <a:lumMod val="50000"/>
                </a:schemeClr>
              </a:solidFill>
              <a:latin typeface="Verdana" panose="020B0604030504040204"/>
              <a:cs typeface="Verdana" panose="020B0604030504040204"/>
            </a:endParaRPr>
          </a:p>
          <a:p>
            <a:pPr marL="635" algn="ctr">
              <a:lnSpc>
                <a:spcPct val="100000"/>
              </a:lnSpc>
              <a:spcBef>
                <a:spcPts val="85"/>
              </a:spcBef>
            </a:pPr>
            <a:endParaRPr b="1" spc="-80" dirty="0">
              <a:solidFill>
                <a:schemeClr val="accent4">
                  <a:lumMod val="50000"/>
                </a:schemeClr>
              </a:solidFill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57150"/>
            <a:ext cx="77724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r>
              <a:rPr lang="en-IN" sz="2800" b="1" dirty="0">
                <a:solidFill>
                  <a:srgbClr val="DA0000"/>
                </a:solidFill>
              </a:rPr>
              <a:t>         Exploratory Data Analysis</a:t>
            </a:r>
            <a:endParaRPr lang="en-IN" sz="2800" b="1" dirty="0">
              <a:solidFill>
                <a:srgbClr val="DA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806" y="656885"/>
            <a:ext cx="8033163" cy="39499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388" y="546746"/>
            <a:ext cx="7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Releases over the year</a:t>
            </a:r>
            <a:endParaRPr lang="en-IN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4552950"/>
            <a:ext cx="7880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number of release have significantly increased after 2015 and have dropped in 2021 </a:t>
            </a:r>
            <a:endParaRPr lang="en-US" sz="1400" i="0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because of Covid 19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895350"/>
            <a:ext cx="8480652" cy="4038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5400" y="57150"/>
            <a:ext cx="655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DA0000"/>
                </a:solidFill>
              </a:rPr>
              <a:t>Exploratory Data Analysis</a:t>
            </a:r>
            <a:endParaRPr lang="en-IN" sz="2800" b="1" dirty="0">
              <a:solidFill>
                <a:srgbClr val="DA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68102"/>
            <a:ext cx="6619850" cy="886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en-IN" sz="2800" b="1" dirty="0">
                <a:solidFill>
                  <a:srgbClr val="DA0000"/>
                </a:solidFill>
              </a:rPr>
              <a:t>           Exploratory Data Analysis</a:t>
            </a:r>
            <a:endParaRPr lang="en-IN" sz="2800" b="1" dirty="0">
              <a:solidFill>
                <a:srgbClr val="DA0000"/>
              </a:solidFill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IN" sz="28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95350"/>
            <a:ext cx="9144000" cy="41732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710684"/>
            <a:ext cx="4641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Rating wise content count</a:t>
            </a:r>
            <a:endParaRPr lang="en-IN" sz="18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0"/>
            <a:ext cx="693420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en-IN" sz="2800" b="1" dirty="0">
                <a:solidFill>
                  <a:srgbClr val="DA0000"/>
                </a:solidFill>
                <a:latin typeface="+mn-lt"/>
              </a:rPr>
              <a:t>                     Exploratory Data Analysis</a:t>
            </a:r>
            <a:br>
              <a:rPr lang="en-IN" sz="2800" b="1" dirty="0">
                <a:solidFill>
                  <a:srgbClr val="DA0000"/>
                </a:solidFill>
              </a:rPr>
            </a:br>
            <a:endParaRPr sz="28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348" y="666750"/>
            <a:ext cx="8763000" cy="4119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3000" y="4786630"/>
            <a:ext cx="7380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Documentaries is the most popular genre followed by comedy</a:t>
            </a:r>
            <a:endParaRPr lang="en-IN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552" y="666750"/>
            <a:ext cx="8680896" cy="42737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20504"/>
            <a:ext cx="762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DA0000"/>
                </a:solidFill>
              </a:rPr>
              <a:t>         Exploratory Data Analysis</a:t>
            </a:r>
            <a:endParaRPr lang="en-IN" sz="2800" b="1" dirty="0">
              <a:solidFill>
                <a:srgbClr val="DA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" y="919803"/>
            <a:ext cx="825436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/>
              </a:rPr>
              <a:t>Duration distribution of</a:t>
            </a:r>
            <a:r>
              <a:rPr sz="2000" spc="-65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/>
              </a:rPr>
              <a:t> </a:t>
            </a:r>
            <a:r>
              <a:rPr sz="2000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/>
              </a:rPr>
              <a:t>Movies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+mn-lt"/>
              <a:cs typeface="Arial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3802" y="1240404"/>
            <a:ext cx="6436198" cy="36935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38400" y="0"/>
            <a:ext cx="4606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DA0000"/>
                </a:solidFill>
              </a:rPr>
              <a:t>  Exploratory Data Analysis</a:t>
            </a:r>
            <a:endParaRPr lang="en-IN"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33350"/>
            <a:ext cx="6781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 panose="020B0604020202020204"/>
                <a:cs typeface="Arial" panose="020B0604020202020204"/>
              </a:rPr>
              <a:t>Data</a:t>
            </a:r>
            <a:r>
              <a:rPr sz="2800" spc="-45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Cleaning</a:t>
            </a:r>
            <a:endParaRPr sz="2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666750"/>
            <a:ext cx="8309609" cy="359854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10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 panose="020B0604020202020204"/>
                <a:cs typeface="Arial" panose="020B0604020202020204"/>
              </a:rPr>
              <a:t>Label</a:t>
            </a:r>
            <a:r>
              <a:rPr sz="1800" u="heavy" spc="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 panose="020B0604020202020204"/>
                <a:cs typeface="Arial" panose="020B0604020202020204"/>
              </a:rPr>
              <a:t>Encoding</a:t>
            </a:r>
            <a:endParaRPr sz="1800" dirty="0">
              <a:latin typeface="Arial" panose="020B0604020202020204"/>
              <a:cs typeface="Arial" panose="020B0604020202020204"/>
            </a:endParaRPr>
          </a:p>
          <a:p>
            <a:pPr marL="354965" marR="5080" indent="-342900">
              <a:lnSpc>
                <a:spcPct val="115000"/>
              </a:lnSpc>
              <a:spcBef>
                <a:spcPts val="5"/>
              </a:spcBef>
              <a:buChar char="●"/>
              <a:tabLst>
                <a:tab pos="354965" algn="l"/>
                <a:tab pos="355600" algn="l"/>
                <a:tab pos="1879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 panose="020B0604020202020204"/>
                <a:cs typeface="Arial" panose="020B0604020202020204"/>
              </a:rPr>
              <a:t>Lemmatisation-</a:t>
            </a:r>
            <a:r>
              <a:rPr sz="18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Lemmatization,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unlike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Stemming,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reduces the inflected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properly</a:t>
            </a:r>
            <a:r>
              <a:rPr sz="1400" spc="-10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ensuring  that the</a:t>
            </a:r>
            <a:r>
              <a:rPr sz="1400" spc="-3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root</a:t>
            </a:r>
            <a:r>
              <a:rPr sz="1400" spc="-2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word	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belongs to the language. In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Lemmatization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root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is called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Lemma.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...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For  example,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runs, running, ran are all forms of the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run, therefore run is the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lemma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of all these 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words.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354965" marR="62230" indent="-342900">
              <a:lnSpc>
                <a:spcPts val="2080"/>
              </a:lnSpc>
              <a:spcBef>
                <a:spcPts val="40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 panose="020B0604020202020204"/>
                <a:cs typeface="Arial" panose="020B0604020202020204"/>
              </a:rPr>
              <a:t>Removing Stop </a:t>
            </a:r>
            <a:r>
              <a:rPr sz="1800" u="heavy" spc="-1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 panose="020B0604020202020204"/>
                <a:cs typeface="Arial" panose="020B0604020202020204"/>
              </a:rPr>
              <a:t>words</a:t>
            </a:r>
            <a:r>
              <a:rPr sz="1800" spc="-1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-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To remove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stop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from a sentence,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you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can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divide your text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into 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and then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remove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if it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exits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in the list of stop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words provided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by</a:t>
            </a:r>
            <a:r>
              <a:rPr sz="1400" spc="-17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NLTK.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spcBef>
                <a:spcPts val="12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 panose="020B0604020202020204"/>
                <a:cs typeface="Arial" panose="020B0604020202020204"/>
              </a:rPr>
              <a:t>Tf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 panose="020B0604020202020204"/>
                <a:cs typeface="Arial" panose="020B0604020202020204"/>
              </a:rPr>
              <a:t>- </a:t>
            </a: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 panose="020B0604020202020204"/>
                <a:cs typeface="Arial" panose="020B0604020202020204"/>
              </a:rPr>
              <a:t>idf Vectorization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 panose="020B0604020202020204"/>
                <a:cs typeface="Arial" panose="020B0604020202020204"/>
              </a:rPr>
              <a:t>-</a:t>
            </a:r>
            <a:r>
              <a:rPr sz="18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TF-IDF stands for “Term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Frequency —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Inverse Document</a:t>
            </a:r>
            <a:r>
              <a:rPr sz="1400" spc="-1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Frequency”.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354965" marR="245745">
              <a:lnSpc>
                <a:spcPct val="115000"/>
              </a:lnSpc>
              <a:spcBef>
                <a:spcPts val="60"/>
              </a:spcBef>
            </a:pP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This is a technique to quantify a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in documents,</a:t>
            </a:r>
            <a:r>
              <a:rPr sz="1400" spc="-29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we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generally compute a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weight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to each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word  which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signifies the importance of the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in the document and corpus.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This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method is a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widely 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used technique in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Information Retrieval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and </a:t>
            </a:r>
            <a:r>
              <a:rPr sz="1400" spc="-1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Text</a:t>
            </a:r>
            <a:r>
              <a:rPr sz="1400" spc="-15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Mining.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spcBef>
                <a:spcPts val="26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 panose="020B0604020202020204"/>
                <a:cs typeface="Arial" panose="020B0604020202020204"/>
              </a:rPr>
              <a:t>Min-max Scaling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 panose="020B0604020202020204"/>
                <a:cs typeface="Arial" panose="020B0604020202020204"/>
              </a:rPr>
              <a:t>-</a:t>
            </a:r>
            <a:r>
              <a:rPr sz="18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each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value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in a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feature, MinMaxScaler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subtracts the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minimum value</a:t>
            </a:r>
            <a:r>
              <a:rPr sz="1400" spc="-8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in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354965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400" spc="-2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feature</a:t>
            </a:r>
            <a:r>
              <a:rPr sz="1400" spc="-6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1400" spc="-1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then</a:t>
            </a:r>
            <a:r>
              <a:rPr sz="1400" spc="-3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divides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by</a:t>
            </a:r>
            <a:r>
              <a:rPr sz="1400" spc="-1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400" spc="-2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range.</a:t>
            </a:r>
            <a:r>
              <a:rPr sz="1400" spc="-3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It</a:t>
            </a:r>
            <a:r>
              <a:rPr sz="1400" spc="-1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preserves</a:t>
            </a:r>
            <a:r>
              <a:rPr sz="1400" spc="-3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shape</a:t>
            </a:r>
            <a:r>
              <a:rPr sz="1400" spc="-3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400" spc="-1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original</a:t>
            </a:r>
            <a:r>
              <a:rPr sz="1400" spc="-3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distribution.</a:t>
            </a:r>
            <a:endParaRPr sz="14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850" y="285750"/>
            <a:ext cx="71532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 panose="020B0604020202020204"/>
                <a:cs typeface="Arial" panose="020B0604020202020204"/>
              </a:rPr>
              <a:t>Topic Modelling (LDA and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LSA)</a:t>
            </a:r>
            <a:endParaRPr sz="2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4850" y="1197438"/>
            <a:ext cx="8061325" cy="2986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50000"/>
              </a:lnSpc>
              <a:spcBef>
                <a:spcPts val="105"/>
              </a:spcBef>
              <a:buFont typeface="Arial" panose="020B0604020202020204"/>
              <a:buChar char="●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Latent Semantic </a:t>
            </a:r>
            <a:r>
              <a:rPr sz="1800" b="1" spc="-1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Analysis</a:t>
            </a:r>
            <a:r>
              <a:rPr sz="1800" spc="-1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(LSA) </a:t>
            </a:r>
            <a:r>
              <a:rPr sz="18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is </a:t>
            </a:r>
            <a:r>
              <a:rPr sz="18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used </a:t>
            </a:r>
            <a:r>
              <a:rPr sz="18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18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find the </a:t>
            </a:r>
            <a:r>
              <a:rPr sz="1800" spc="-1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hidden </a:t>
            </a:r>
            <a:r>
              <a:rPr sz="18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topics  represented by </a:t>
            </a:r>
            <a:r>
              <a:rPr sz="18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document or text. </a:t>
            </a:r>
            <a:r>
              <a:rPr sz="18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This </a:t>
            </a:r>
            <a:r>
              <a:rPr sz="18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hidden topics then are used </a:t>
            </a:r>
            <a:r>
              <a:rPr sz="18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for  </a:t>
            </a:r>
            <a:r>
              <a:rPr sz="18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clustering </a:t>
            </a:r>
            <a:r>
              <a:rPr sz="18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similar documents together. LSA is an unsupervised algorithm  </a:t>
            </a:r>
            <a:r>
              <a:rPr sz="1800" spc="-1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and </a:t>
            </a:r>
            <a:r>
              <a:rPr sz="18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hence </a:t>
            </a:r>
            <a:r>
              <a:rPr sz="1800" spc="-2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we </a:t>
            </a:r>
            <a:r>
              <a:rPr sz="18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don't know </a:t>
            </a:r>
            <a:r>
              <a:rPr sz="18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actual topic of </a:t>
            </a:r>
            <a:r>
              <a:rPr sz="18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800" spc="9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document.</a:t>
            </a:r>
            <a:endParaRPr sz="18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sz="18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●</a:t>
            </a:r>
            <a:r>
              <a:rPr lang="en-IN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   </a:t>
            </a:r>
            <a:r>
              <a:rPr sz="18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In </a:t>
            </a:r>
            <a:r>
              <a:rPr sz="18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natural language processing, </a:t>
            </a:r>
            <a:r>
              <a:rPr sz="18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1800" b="1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Latent Dirichlet Allocatio</a:t>
            </a:r>
            <a:r>
              <a:rPr sz="18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n (LDA) is a </a:t>
            </a:r>
            <a:endParaRPr lang="en-IN" sz="1800" spc="-5" dirty="0">
              <a:solidFill>
                <a:srgbClr val="0D3A4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lang="en-IN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  </a:t>
            </a:r>
            <a:r>
              <a:rPr lang="en-IN" sz="18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  </a:t>
            </a:r>
            <a:r>
              <a:rPr sz="1800" spc="-1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generative </a:t>
            </a:r>
            <a:r>
              <a:rPr sz="18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statistical </a:t>
            </a:r>
            <a:r>
              <a:rPr sz="18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model that </a:t>
            </a:r>
            <a:r>
              <a:rPr sz="1800" spc="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allows </a:t>
            </a:r>
            <a:r>
              <a:rPr sz="18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sets </a:t>
            </a:r>
            <a:r>
              <a:rPr sz="18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8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observations </a:t>
            </a:r>
            <a:r>
              <a:rPr sz="18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to be  </a:t>
            </a:r>
            <a:r>
              <a:rPr sz="18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explained</a:t>
            </a:r>
            <a:endParaRPr lang="en-IN" sz="1800" spc="-5" dirty="0">
              <a:solidFill>
                <a:srgbClr val="0D3A4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lang="en-IN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   </a:t>
            </a:r>
            <a:r>
              <a:rPr sz="18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IN" sz="18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by </a:t>
            </a:r>
            <a:r>
              <a:rPr sz="18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unobserved </a:t>
            </a:r>
            <a:r>
              <a:rPr sz="18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groups that </a:t>
            </a:r>
            <a:r>
              <a:rPr sz="18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explain </a:t>
            </a:r>
            <a:r>
              <a:rPr sz="1800" spc="1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why </a:t>
            </a:r>
            <a:r>
              <a:rPr sz="18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some parts </a:t>
            </a:r>
            <a:r>
              <a:rPr sz="18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of the  data </a:t>
            </a:r>
            <a:r>
              <a:rPr sz="18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are</a:t>
            </a:r>
            <a:r>
              <a:rPr sz="18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similar.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036" y="212050"/>
            <a:ext cx="576016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 panose="020B0604020202020204"/>
                <a:cs typeface="Arial" panose="020B0604020202020204"/>
              </a:rPr>
              <a:t>Topic Modelling (LDA and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LSA)</a:t>
            </a:r>
            <a:endParaRPr sz="2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6020" y="1265249"/>
            <a:ext cx="3535815" cy="31085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91077"/>
            <a:ext cx="5058563" cy="35756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655773"/>
            <a:ext cx="3424965" cy="21445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742" y="2800350"/>
            <a:ext cx="3484223" cy="217362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61342"/>
            <a:ext cx="4114800" cy="287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158" y="1961342"/>
            <a:ext cx="4440752" cy="28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8200" y="1228609"/>
            <a:ext cx="335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Countries with the most content available</a:t>
            </a: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62600" y="1247950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Which Cast to Choose?</a:t>
            </a: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71764"/>
            <a:ext cx="632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DA0000"/>
                </a:solidFill>
                <a:effectLst/>
              </a:rPr>
              <a:t>Word Cloud for Countries and Cast</a:t>
            </a:r>
            <a:endParaRPr lang="en-US" sz="2800" b="0" i="0" dirty="0">
              <a:solidFill>
                <a:srgbClr val="DA0000"/>
              </a:solidFill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0308" y="742950"/>
            <a:ext cx="3548292" cy="4181273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 panose="020B0604020202020204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 panose="020B0604020202020204"/>
                <a:cs typeface="Arial" panose="020B0604020202020204"/>
              </a:rPr>
              <a:t>Introduction</a:t>
            </a:r>
            <a:endParaRPr lang="en-IN" b="1" dirty="0">
              <a:solidFill>
                <a:schemeClr val="accent5">
                  <a:lumMod val="50000"/>
                </a:schemeClr>
              </a:solidFill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 panose="020B0604020202020204"/>
              <a:buChar char="●"/>
              <a:tabLst>
                <a:tab pos="354965" algn="l"/>
                <a:tab pos="355600" algn="l"/>
              </a:tabLst>
            </a:pP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b="1" spc="-20" dirty="0">
                <a:solidFill>
                  <a:schemeClr val="accent5">
                    <a:lumMod val="50000"/>
                  </a:scheme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 panose="020B0604020202020204"/>
                <a:cs typeface="Arial" panose="020B0604020202020204"/>
              </a:rPr>
              <a:t>Statement</a:t>
            </a:r>
            <a:endParaRPr lang="en-IN" b="1" spc="-5" dirty="0">
              <a:solidFill>
                <a:schemeClr val="accent5">
                  <a:lumMod val="50000"/>
                </a:schemeClr>
              </a:solidFill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 panose="020B0604020202020204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 panose="020B0604020202020204"/>
                <a:cs typeface="Arial" panose="020B0604020202020204"/>
              </a:rPr>
              <a:t>Data Description</a:t>
            </a:r>
            <a:endParaRPr lang="en-IN" b="1" spc="-5" dirty="0">
              <a:solidFill>
                <a:schemeClr val="accent5">
                  <a:lumMod val="50000"/>
                </a:schemeClr>
              </a:solidFill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 panose="020B0604020202020204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 panose="020B0604020202020204"/>
                <a:cs typeface="Arial" panose="020B0604020202020204"/>
              </a:rPr>
              <a:t>Null Value</a:t>
            </a:r>
            <a:endParaRPr lang="en-IN" b="1" spc="-5" dirty="0">
              <a:solidFill>
                <a:schemeClr val="accent5">
                  <a:lumMod val="50000"/>
                </a:schemeClr>
              </a:solidFill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124F5C"/>
              </a:buClr>
              <a:buFont typeface="Arial" panose="020B0604020202020204"/>
              <a:buChar char="●"/>
              <a:tabLst>
                <a:tab pos="354965" algn="l"/>
                <a:tab pos="355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/>
                <a:cs typeface="Arial" panose="020B0604020202020204"/>
              </a:rPr>
              <a:t>Exploratory Data Analysis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 panose="020B0604020202020204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 panose="020B0604020202020204"/>
                <a:cs typeface="Arial" panose="020B0604020202020204"/>
              </a:rPr>
              <a:t>Data Cleaning</a:t>
            </a:r>
            <a:endParaRPr lang="en-IN" b="1" spc="-5" dirty="0">
              <a:solidFill>
                <a:schemeClr val="accent5">
                  <a:lumMod val="50000"/>
                </a:schemeClr>
              </a:solidFill>
              <a:latin typeface="Arial" panose="020B0604020202020204"/>
              <a:cs typeface="Arial" panose="020B0604020202020204"/>
            </a:endParaRPr>
          </a:p>
          <a:p>
            <a:pPr marL="355600" indent="-342900">
              <a:spcBef>
                <a:spcPts val="425"/>
              </a:spcBef>
              <a:buClr>
                <a:srgbClr val="124F5C"/>
              </a:buClr>
              <a:buFont typeface="Arial" panose="020B0604020202020204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 panose="020B0604020202020204"/>
                <a:cs typeface="Arial" panose="020B0604020202020204"/>
              </a:rPr>
              <a:t>Topic</a:t>
            </a:r>
            <a:r>
              <a:rPr lang="en-IN" b="1" spc="-20" dirty="0">
                <a:solidFill>
                  <a:schemeClr val="accent5">
                    <a:lumMod val="50000"/>
                  </a:scheme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 panose="020B0604020202020204"/>
                <a:cs typeface="Arial" panose="020B0604020202020204"/>
              </a:rPr>
              <a:t>modelling</a:t>
            </a:r>
            <a:endParaRPr lang="en-IN" b="1" dirty="0">
              <a:solidFill>
                <a:schemeClr val="accent5">
                  <a:lumMod val="50000"/>
                </a:schemeClr>
              </a:solidFill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124F5C"/>
              </a:buClr>
              <a:buFont typeface="Arial" panose="020B0604020202020204"/>
              <a:buChar char="●"/>
              <a:tabLst>
                <a:tab pos="354965" algn="l"/>
                <a:tab pos="355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/>
                <a:cs typeface="Arial" panose="020B0604020202020204"/>
              </a:rPr>
              <a:t>Model Implementation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 panose="020B0604020202020204"/>
              <a:buChar char="●"/>
              <a:tabLst>
                <a:tab pos="354965" algn="l"/>
                <a:tab pos="355600" algn="l"/>
              </a:tabLst>
            </a:pP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 panose="020B0604020202020204"/>
                <a:cs typeface="Arial" panose="020B0604020202020204"/>
              </a:rPr>
              <a:t>Data</a:t>
            </a: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 panose="020B0604020202020204"/>
                <a:cs typeface="Arial" panose="020B0604020202020204"/>
              </a:rPr>
              <a:t>Pre-processing</a:t>
            </a:r>
            <a:endParaRPr lang="en-IN" b="1" spc="-5" dirty="0">
              <a:solidFill>
                <a:schemeClr val="accent5">
                  <a:lumMod val="50000"/>
                </a:schemeClr>
              </a:solidFill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 panose="020B0604020202020204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 panose="020B0604020202020204"/>
                <a:cs typeface="Arial" panose="020B0604020202020204"/>
              </a:rPr>
              <a:t>Model Implementation 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 panose="020B0604020202020204"/>
              <a:buChar char="●"/>
              <a:tabLst>
                <a:tab pos="354965" algn="l"/>
                <a:tab pos="355600" algn="l"/>
              </a:tabLst>
            </a:pP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 panose="020B0604020202020204"/>
                <a:cs typeface="Arial" panose="020B0604020202020204"/>
              </a:rPr>
              <a:t>K- Means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124F5C"/>
              </a:buClr>
              <a:buFont typeface="Arial" panose="020B0604020202020204"/>
              <a:buChar char="●"/>
              <a:tabLst>
                <a:tab pos="354965" algn="l"/>
                <a:tab pos="355600" algn="l"/>
              </a:tabLst>
            </a:pP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 panose="020B0604020202020204"/>
                <a:cs typeface="Arial" panose="020B0604020202020204"/>
              </a:rPr>
              <a:t>Cluster</a:t>
            </a:r>
            <a:r>
              <a:rPr b="1" spc="-15" dirty="0">
                <a:solidFill>
                  <a:schemeClr val="accent5">
                    <a:lumMod val="50000"/>
                  </a:scheme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b="1" spc="-10" dirty="0">
                <a:solidFill>
                  <a:schemeClr val="accent5">
                    <a:lumMod val="50000"/>
                  </a:schemeClr>
                </a:solidFill>
                <a:latin typeface="Arial" panose="020B0604020202020204"/>
                <a:cs typeface="Arial" panose="020B0604020202020204"/>
              </a:rPr>
              <a:t>Analysis</a:t>
            </a:r>
            <a:endParaRPr lang="en-IN" b="1" spc="-10" dirty="0">
              <a:solidFill>
                <a:schemeClr val="accent5">
                  <a:lumMod val="50000"/>
                </a:schemeClr>
              </a:solidFill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124F5C"/>
              </a:buClr>
              <a:buFont typeface="Arial" panose="020B0604020202020204"/>
              <a:buChar char="●"/>
              <a:tabLst>
                <a:tab pos="354965" algn="l"/>
                <a:tab pos="355600" algn="l"/>
              </a:tabLst>
            </a:pP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87981" y="133350"/>
            <a:ext cx="5421630" cy="492443"/>
          </a:xfrm>
        </p:spPr>
        <p:txBody>
          <a:bodyPr/>
          <a:lstStyle/>
          <a:p>
            <a:r>
              <a:rPr lang="en-IN" sz="3200" dirty="0"/>
              <a:t>Content:</a:t>
            </a:r>
            <a:endParaRPr lang="en-IN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19150"/>
            <a:ext cx="4191000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17940"/>
            <a:ext cx="6732587" cy="442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19472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1" i="0" dirty="0">
                <a:solidFill>
                  <a:srgbClr val="D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Correlation Heatmap</a:t>
            </a:r>
            <a:endParaRPr lang="en-IN" sz="2800" b="0" i="0" dirty="0">
              <a:solidFill>
                <a:srgbClr val="DA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142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cs typeface="Roboto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cs typeface="Roboto"/>
              </a:rPr>
              <a:t>Implementation</a:t>
            </a:r>
            <a:endParaRPr sz="3200" dirty="0"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708960"/>
            <a:ext cx="3270612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2250"/>
              </a:lnSpc>
              <a:tabLst>
                <a:tab pos="46037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Aﬃnity</a:t>
            </a:r>
            <a:r>
              <a:rPr b="1"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1" y="1268562"/>
            <a:ext cx="4032611" cy="2971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270" y="1217189"/>
            <a:ext cx="4556513" cy="30745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4724400" y="662793"/>
            <a:ext cx="4035606" cy="36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ts val="2250"/>
              </a:lnSpc>
              <a:tabLst>
                <a:tab pos="460375" algn="l"/>
              </a:tabLst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   Agglomerative</a:t>
            </a:r>
            <a:r>
              <a:rPr lang="en-IN" b="1"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52226" y="4361349"/>
            <a:ext cx="4800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 we cut vertical lines with a horizontal line to obtain the number of clusters. Number of </a:t>
            </a:r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clusters = 4 </a:t>
            </a:r>
            <a:endParaRPr lang="en-US" sz="1400" b="0" i="0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average </a:t>
            </a:r>
            <a:r>
              <a:rPr lang="en-US" sz="14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0.17296314851287742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800" y="4322946"/>
            <a:ext cx="3429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Converged after 81 iterations. </a:t>
            </a:r>
            <a:endParaRPr lang="en-US" sz="1400" b="0" i="0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Estimated number of clusters: 13</a:t>
            </a:r>
            <a:endParaRPr lang="en-US" sz="1400" b="0" i="0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 Coefficient: 0.244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142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cs typeface="Roboto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cs typeface="Roboto"/>
              </a:rPr>
              <a:t>Implementation</a:t>
            </a:r>
            <a:endParaRPr sz="3200" dirty="0">
              <a:cs typeface="Robot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" y="5960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k-means</a:t>
            </a:r>
            <a:r>
              <a:rPr lang="en-IN" b="1" spc="-4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9" y="965377"/>
            <a:ext cx="4043833" cy="198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30924"/>
            <a:ext cx="4043833" cy="203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81" y="743202"/>
            <a:ext cx="4599141" cy="205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81" y="2796182"/>
            <a:ext cx="4627794" cy="234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142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cs typeface="Roboto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cs typeface="Roboto"/>
              </a:rPr>
              <a:t>Implementation</a:t>
            </a:r>
            <a:endParaRPr sz="3200" dirty="0">
              <a:cs typeface="Robot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" y="5960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k-means</a:t>
            </a:r>
            <a:r>
              <a:rPr lang="en-IN" b="1" spc="-4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65377"/>
            <a:ext cx="5390076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2400" y="3470452"/>
            <a:ext cx="6705599" cy="144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2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0.7049787496083262 </a:t>
            </a:r>
            <a:endParaRPr lang="en-US" sz="1200" b="0" i="0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3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0.5882004012129721 </a:t>
            </a:r>
            <a:endParaRPr lang="en-US" sz="1200" b="0" i="0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4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0.6505186632729437 </a:t>
            </a:r>
            <a:endParaRPr lang="en-US" sz="1200" b="0" i="0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5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0.56376469026194 </a:t>
            </a:r>
            <a:endParaRPr lang="en-US" sz="1200" b="0" i="0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6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0.4504666294372765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42476" y="1173389"/>
            <a:ext cx="3581400" cy="3001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is the Silhouette analysis done on the above plots to select an optimal value for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0" i="0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value of 4 and 5 for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looks to be the optimal one. The silhouette score for each cluster is above average silhouette scores.</a:t>
            </a:r>
            <a:endParaRPr lang="en-US" sz="1600" b="0" i="0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965" y="361950"/>
            <a:ext cx="20478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+mn-lt"/>
                <a:cs typeface="Arial" panose="020B0604020202020204"/>
              </a:rPr>
              <a:t>K -</a:t>
            </a:r>
            <a:r>
              <a:rPr sz="3200" spc="-80" dirty="0">
                <a:latin typeface="+mn-lt"/>
                <a:cs typeface="Arial" panose="020B0604020202020204"/>
              </a:rPr>
              <a:t> </a:t>
            </a:r>
            <a:r>
              <a:rPr sz="3200" spc="-5" dirty="0">
                <a:latin typeface="+mn-lt"/>
                <a:cs typeface="Arial" panose="020B0604020202020204"/>
              </a:rPr>
              <a:t>Means</a:t>
            </a:r>
            <a:endParaRPr sz="3200" dirty="0">
              <a:latin typeface="+mn-lt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973" y="838218"/>
            <a:ext cx="8115934" cy="29994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5"/>
              </a:spcBef>
            </a:pPr>
            <a:r>
              <a:rPr sz="1600" spc="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16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process </a:t>
            </a:r>
            <a:r>
              <a:rPr sz="16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learning data, the K-means algorithm </a:t>
            </a:r>
            <a:r>
              <a:rPr sz="16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in </a:t>
            </a:r>
            <a:r>
              <a:rPr sz="16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data mining </a:t>
            </a:r>
            <a:r>
              <a:rPr sz="16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starts </a:t>
            </a:r>
            <a:r>
              <a:rPr sz="1600" spc="-1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with </a:t>
            </a:r>
            <a:r>
              <a:rPr sz="16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a  first </a:t>
            </a:r>
            <a:r>
              <a:rPr sz="16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group </a:t>
            </a:r>
            <a:r>
              <a:rPr sz="16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randomly selected centroids, </a:t>
            </a:r>
            <a:r>
              <a:rPr sz="1600" spc="-1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which </a:t>
            </a:r>
            <a:r>
              <a:rPr sz="16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are used as </a:t>
            </a:r>
            <a:r>
              <a:rPr sz="16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beginning  points </a:t>
            </a:r>
            <a:r>
              <a:rPr sz="16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z="16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every cluster, and then performs iterative (repetitive) calculations </a:t>
            </a:r>
            <a:r>
              <a:rPr sz="16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to  </a:t>
            </a:r>
            <a:r>
              <a:rPr sz="16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optimize </a:t>
            </a:r>
            <a:r>
              <a:rPr sz="16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positions </a:t>
            </a:r>
            <a:r>
              <a:rPr sz="16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the centroids</a:t>
            </a:r>
            <a:endParaRPr sz="1600" dirty="0">
              <a:latin typeface="Arial" panose="020B0604020202020204"/>
              <a:cs typeface="Arial" panose="020B0604020202020204"/>
            </a:endParaRPr>
          </a:p>
          <a:p>
            <a:pPr marL="12700" algn="just">
              <a:lnSpc>
                <a:spcPct val="150000"/>
              </a:lnSpc>
              <a:spcBef>
                <a:spcPts val="325"/>
              </a:spcBef>
            </a:pPr>
            <a:r>
              <a:rPr sz="16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It </a:t>
            </a:r>
            <a:r>
              <a:rPr sz="16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halts creating and optimizing clusters </a:t>
            </a:r>
            <a:r>
              <a:rPr sz="1600" spc="-1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when</a:t>
            </a:r>
            <a:r>
              <a:rPr sz="1600" spc="9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either:</a:t>
            </a:r>
            <a:endParaRPr sz="1600" dirty="0">
              <a:latin typeface="Arial" panose="020B0604020202020204"/>
              <a:cs typeface="Arial" panose="020B0604020202020204"/>
            </a:endParaRPr>
          </a:p>
          <a:p>
            <a:pPr marL="355600" marR="159385" indent="-342900" algn="just">
              <a:lnSpc>
                <a:spcPct val="150000"/>
              </a:lnSpc>
              <a:buChar char="●"/>
              <a:tabLst>
                <a:tab pos="354965" algn="l"/>
                <a:tab pos="355600" algn="l"/>
              </a:tabLst>
            </a:pPr>
            <a:r>
              <a:rPr sz="16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centroids have stabilized </a:t>
            </a:r>
            <a:r>
              <a:rPr sz="16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— </a:t>
            </a:r>
            <a:r>
              <a:rPr sz="16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there is </a:t>
            </a:r>
            <a:r>
              <a:rPr sz="1600" spc="-1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no </a:t>
            </a:r>
            <a:r>
              <a:rPr sz="16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change in their values because  the clustering has been</a:t>
            </a:r>
            <a:r>
              <a:rPr sz="1600" spc="4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successful.</a:t>
            </a:r>
            <a:endParaRPr sz="1600" dirty="0">
              <a:latin typeface="Arial" panose="020B0604020202020204"/>
              <a:cs typeface="Arial" panose="020B0604020202020204"/>
            </a:endParaRPr>
          </a:p>
          <a:p>
            <a:pPr marL="355600" indent="-342900" algn="just">
              <a:lnSpc>
                <a:spcPct val="150000"/>
              </a:lnSpc>
              <a:spcBef>
                <a:spcPts val="325"/>
              </a:spcBef>
              <a:buChar char="●"/>
              <a:tabLst>
                <a:tab pos="354965" algn="l"/>
                <a:tab pos="355600" algn="l"/>
              </a:tabLst>
            </a:pPr>
            <a:r>
              <a:rPr sz="1600" spc="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defined number </a:t>
            </a:r>
            <a:r>
              <a:rPr sz="160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iterations has been</a:t>
            </a:r>
            <a:r>
              <a:rPr sz="1600" spc="50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achieved</a:t>
            </a:r>
            <a:endParaRPr sz="16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1733550"/>
            <a:ext cx="7772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1. Elbow Curve: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The Elbow Curve is one of the most popular methods to determine this optimal value of k.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The elbow curve uses the sum of squared distance (SSE)to choose an ideal  value of k based on the distance between the data points and their assigned clusters.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2. Silhouette score :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Silhouette score is used to evaluate the quality of clusters created using clustering algorithms such as K Means in terms of how well samples are clustered with other samples that are similar to each other.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14687"/>
            <a:ext cx="77724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>
                <a:solidFill>
                  <a:srgbClr val="DA0000"/>
                </a:solidFill>
              </a:rPr>
              <a:t>K-Means Clustering</a:t>
            </a:r>
            <a:endParaRPr lang="en-IN" sz="3200" b="1" dirty="0">
              <a:solidFill>
                <a:srgbClr val="DA0000"/>
              </a:solidFill>
            </a:endParaRP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K-means algorithm is an iterative algorithm that tries to partition the dataset into K pre defined distinct non overlapping subgroups where each data point belongs to only one group.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33350"/>
            <a:ext cx="28956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>
                <a:latin typeface="+mn-lt"/>
                <a:cs typeface="Arial" panose="020B0604020202020204"/>
              </a:rPr>
              <a:t>K</a:t>
            </a:r>
            <a:r>
              <a:rPr sz="3200" spc="-5" dirty="0">
                <a:latin typeface="+mn-lt"/>
                <a:cs typeface="Arial" panose="020B0604020202020204"/>
              </a:rPr>
              <a:t>-Me</a:t>
            </a:r>
            <a:r>
              <a:rPr sz="3200" dirty="0">
                <a:latin typeface="+mn-lt"/>
                <a:cs typeface="Arial" panose="020B0604020202020204"/>
              </a:rPr>
              <a:t>a</a:t>
            </a:r>
            <a:r>
              <a:rPr sz="3200" spc="-5" dirty="0">
                <a:latin typeface="+mn-lt"/>
                <a:cs typeface="Arial" panose="020B0604020202020204"/>
              </a:rPr>
              <a:t>ns</a:t>
            </a:r>
            <a:endParaRPr sz="3200" dirty="0">
              <a:latin typeface="+mn-lt"/>
              <a:cs typeface="Arial" panose="020B060402020202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628757"/>
            <a:ext cx="7247855" cy="440771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321031"/>
            <a:ext cx="24288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+mn-lt"/>
                <a:cs typeface="Arial" panose="020B0604020202020204"/>
              </a:rPr>
              <a:t>Clusters</a:t>
            </a:r>
            <a:endParaRPr sz="3200" dirty="0">
              <a:latin typeface="+mn-lt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945601"/>
            <a:ext cx="8316468" cy="294436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TextBox 4"/>
          <p:cNvSpPr txBox="1"/>
          <p:nvPr/>
        </p:nvSpPr>
        <p:spPr>
          <a:xfrm>
            <a:off x="685800" y="4166977"/>
            <a:ext cx="800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clearly see that one cluster is the largest and one cluster has the fewest number of movies.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23220"/>
            <a:ext cx="9144000" cy="44464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441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DA0000"/>
                </a:solidFill>
                <a:effectLst/>
              </a:rPr>
              <a:t>Run dashboard app</a:t>
            </a:r>
            <a:endParaRPr lang="en-IN" sz="2800" b="1" dirty="0">
              <a:solidFill>
                <a:srgbClr val="DA0000"/>
              </a:solidFill>
              <a:effectLst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133350"/>
            <a:ext cx="22764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+mn-lt"/>
                <a:cs typeface="Arial" panose="020B0604020202020204"/>
              </a:rPr>
              <a:t>Conclusion</a:t>
            </a:r>
            <a:endParaRPr sz="3200" dirty="0">
              <a:latin typeface="+mn-lt"/>
              <a:cs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713348"/>
            <a:ext cx="8458200" cy="4298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algn="just">
              <a:spcAft>
                <a:spcPts val="300"/>
              </a:spcAft>
              <a:buBlip>
                <a:blip r:embed="rId1">
                  <a:extLst>
                    <a:ext uri="{96DAC541-7B7A-43D3-8B79-37D633B846F1}">
                      <asvg:svgBlip xmlns:asvg="http://schemas.microsoft.com/office/drawing/2016/SVG/main" r:embed="rId2"/>
                    </a:ext>
                  </a:extLst>
                </a:blip>
              </a:buBlip>
            </a:pP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set contains 7787 rows and 12 columns in that cast and director features contains  large number of missing values so we can drop it.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algn="just">
              <a:spcAft>
                <a:spcPts val="300"/>
              </a:spcAft>
              <a:buBlip>
                <a:blip r:embed="rId1">
                  <a:extLst>
                    <a:ext uri="{96DAC541-7B7A-43D3-8B79-37D633B846F1}">
                      <asvg:svgBlip xmlns:asvg="http://schemas.microsoft.com/office/drawing/2016/SVG/main" r:embed="rId2"/>
                    </a:ext>
                  </a:extLst>
                </a:blip>
              </a:buBlip>
            </a:pP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two types of content TV shows and Movies (30.9% contains TV shows and 69.1% contains Movies).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algn="just">
              <a:spcAft>
                <a:spcPts val="300"/>
              </a:spcAft>
              <a:buBlip>
                <a:blip r:embed="rId1">
                  <a:extLst>
                    <a:ext uri="{96DAC541-7B7A-43D3-8B79-37D633B846F1}">
                      <asvg:svgBlip xmlns:asvg="http://schemas.microsoft.com/office/drawing/2016/SVG/main" r:embed="rId2"/>
                    </a:ext>
                  </a:extLst>
                </a:blip>
              </a:buBlip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films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released in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years 2018, 2019, and</a:t>
            </a:r>
            <a:r>
              <a:rPr lang="en-US" sz="1200" spc="-3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and</a:t>
            </a:r>
            <a:r>
              <a:rPr lang="en-IN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states have the maximum content on Netflix.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252730" algn="just">
              <a:lnSpc>
                <a:spcPct val="115000"/>
              </a:lnSpc>
              <a:spcAft>
                <a:spcPts val="300"/>
              </a:spcAft>
              <a:buBlip>
                <a:blip r:embed="rId1">
                  <a:extLst>
                    <a:ext uri="{96DAC541-7B7A-43D3-8B79-37D633B846F1}">
                      <asvg:svgBlip xmlns:asvg="http://schemas.microsoft.com/office/drawing/2016/SVG/main" r:embed="rId2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months of </a:t>
            </a:r>
            <a:r>
              <a:rPr lang="en-US" sz="1200" spc="-1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October, November,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December and January had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largest number of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films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Tv-shows</a:t>
            </a:r>
            <a:r>
              <a:rPr lang="en-US" sz="12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released.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algn="just">
              <a:lnSpc>
                <a:spcPct val="100000"/>
              </a:lnSpc>
              <a:spcBef>
                <a:spcPts val="235"/>
              </a:spcBef>
              <a:spcAft>
                <a:spcPts val="300"/>
              </a:spcAft>
              <a:buBlip>
                <a:blip r:embed="rId1">
                  <a:extLst>
                    <a:ext uri="{96DAC541-7B7A-43D3-8B79-37D633B846F1}">
                      <asvg:svgBlip xmlns:asvg="http://schemas.microsoft.com/office/drawing/2016/SVG/main" r:embed="rId2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USA, India,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Kingdom, Canada, and Egypt are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top five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</a:t>
            </a:r>
            <a:r>
              <a:rPr lang="en-US" sz="1200" spc="-5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countries.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algn="just">
              <a:lnSpc>
                <a:spcPct val="100000"/>
              </a:lnSpc>
              <a:spcBef>
                <a:spcPts val="420"/>
              </a:spcBef>
              <a:spcAft>
                <a:spcPts val="300"/>
              </a:spcAft>
              <a:buBlip>
                <a:blip r:embed="rId1">
                  <a:extLst>
                    <a:ext uri="{96DAC541-7B7A-43D3-8B79-37D633B846F1}">
                      <asvg:svgBlip xmlns:asvg="http://schemas.microsoft.com/office/drawing/2016/SVG/main" r:embed="rId2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algorithm, we utilized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type, </a:t>
            </a:r>
            <a:r>
              <a:rPr lang="en-US" sz="1200" spc="-1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director,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nation, released </a:t>
            </a:r>
            <a:r>
              <a:rPr lang="en-US" sz="1200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year,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genre, and</a:t>
            </a:r>
            <a:r>
              <a:rPr lang="en-US" sz="1200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year.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spc="-5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algn="just">
              <a:lnSpc>
                <a:spcPct val="100000"/>
              </a:lnSpc>
              <a:spcBef>
                <a:spcPts val="420"/>
              </a:spcBef>
              <a:spcAft>
                <a:spcPts val="300"/>
              </a:spcAft>
              <a:buBlip>
                <a:blip r:embed="rId1">
                  <a:extLst>
                    <a:ext uri="{96DAC541-7B7A-43D3-8B79-37D633B846F1}">
                      <asvg:svgBlip xmlns:asvg="http://schemas.microsoft.com/office/drawing/2016/SVG/main" r:embed="rId2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LDA and LSA has sorted much more similar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titles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 group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1200" spc="8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algn="just">
              <a:lnSpc>
                <a:spcPct val="100000"/>
              </a:lnSpc>
              <a:spcBef>
                <a:spcPts val="325"/>
              </a:spcBef>
              <a:spcAft>
                <a:spcPts val="300"/>
              </a:spcAft>
              <a:buBlip>
                <a:blip r:embed="rId1">
                  <a:extLst>
                    <a:ext uri="{96DAC541-7B7A-43D3-8B79-37D633B846F1}">
                      <asvg:svgBlip xmlns:asvg="http://schemas.microsoft.com/office/drawing/2016/SVG/main" r:embed="rId2"/>
                    </a:ext>
                  </a:extLst>
                </a:blip>
              </a:buBlip>
              <a:tabLst>
                <a:tab pos="419100" algn="l"/>
                <a:tab pos="419100" algn="l"/>
              </a:tabLst>
            </a:pP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different clustering models </a:t>
            </a:r>
            <a:r>
              <a:rPr lang="en-IN" sz="1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Kmeans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hierarchical, Agglomerative clustering on data we got the best cluster arrangements.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algn="just">
              <a:lnSpc>
                <a:spcPct val="100000"/>
              </a:lnSpc>
              <a:spcBef>
                <a:spcPts val="230"/>
              </a:spcBef>
              <a:spcAft>
                <a:spcPts val="300"/>
              </a:spcAft>
              <a:buBlip>
                <a:blip r:embed="rId1">
                  <a:extLst>
                    <a:ext uri="{96DAC541-7B7A-43D3-8B79-37D633B846F1}">
                      <asvg:svgBlip xmlns:asvg="http://schemas.microsoft.com/office/drawing/2016/SVG/main" r:embed="rId2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Affinity Propagation, we had 13 clusters and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Silhouette Coefficient score of</a:t>
            </a:r>
            <a:r>
              <a:rPr lang="en-US" sz="1200" spc="-8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0.244.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340995" algn="just">
              <a:lnSpc>
                <a:spcPct val="115000"/>
              </a:lnSpc>
              <a:spcAft>
                <a:spcPts val="300"/>
              </a:spcAft>
              <a:buBlip>
                <a:blip r:embed="rId1">
                  <a:extLst>
                    <a:ext uri="{96DAC541-7B7A-43D3-8B79-37D633B846F1}">
                      <asvg:svgBlip xmlns:asvg="http://schemas.microsoft.com/office/drawing/2016/SVG/main" r:embed="rId2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sz="12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cut vertical lines with a horizontal line to obtain the number of clusters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Agglomerative Clustering. There  were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clusters, with an average silhouette score of 0.17296314851287742.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5080" algn="just">
              <a:lnSpc>
                <a:spcPct val="115000"/>
              </a:lnSpc>
              <a:spcAft>
                <a:spcPts val="300"/>
              </a:spcAft>
              <a:buBlip>
                <a:blip r:embed="rId1">
                  <a:extLst>
                    <a:ext uri="{96DAC541-7B7A-43D3-8B79-37D633B846F1}">
                      <asvg:svgBlip xmlns:asvg="http://schemas.microsoft.com/office/drawing/2016/SVG/main" r:embed="rId2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we used was k-means clustering, which consisted of 2,3,4,5,6 clusters.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numbers of  clusters gives us good</a:t>
            </a:r>
            <a:r>
              <a:rPr lang="en-US" sz="12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fitting.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algn="just">
              <a:lnSpc>
                <a:spcPct val="100000"/>
              </a:lnSpc>
              <a:spcBef>
                <a:spcPts val="325"/>
              </a:spcBef>
              <a:spcAft>
                <a:spcPts val="300"/>
              </a:spcAft>
              <a:buBlip>
                <a:blip r:embed="rId1">
                  <a:extLst>
                    <a:ext uri="{96DAC541-7B7A-43D3-8B79-37D633B846F1}">
                      <asvg:svgBlip xmlns:asvg="http://schemas.microsoft.com/office/drawing/2016/SVG/main" r:embed="rId2"/>
                    </a:ext>
                  </a:extLst>
                </a:blip>
              </a:buBlip>
              <a:tabLst>
                <a:tab pos="419100" algn="l"/>
                <a:tab pos="419100" algn="l"/>
              </a:tabLst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</a:t>
            </a:r>
            <a:r>
              <a:rPr lang="en-US" sz="12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applying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-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means optimal value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 is</a:t>
            </a:r>
            <a:r>
              <a:rPr lang="en-US" sz="1200" spc="1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5080" algn="just">
              <a:lnSpc>
                <a:spcPct val="115000"/>
              </a:lnSpc>
              <a:spcAft>
                <a:spcPts val="300"/>
              </a:spcAft>
              <a:buBlip>
                <a:blip r:embed="rId1">
                  <a:extLst>
                    <a:ext uri="{96DAC541-7B7A-43D3-8B79-37D633B846F1}">
                      <asvg:svgBlip xmlns:asvg="http://schemas.microsoft.com/office/drawing/2016/SVG/main" r:embed="rId2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Silhouette score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set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data points is used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how  dense and well-separated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  <a:r>
              <a:rPr lang="en-US" sz="1200" spc="6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2590" marR="5080" indent="-390525">
              <a:lnSpc>
                <a:spcPct val="115000"/>
              </a:lnSpc>
              <a:buBlip>
                <a:blip r:embed="rId1">
                  <a:extLst>
                    <a:ext uri="{96DAC541-7B7A-43D3-8B79-37D633B846F1}">
                      <asvg:svgBlip xmlns:asvg="http://schemas.microsoft.com/office/drawing/2016/SVG/main" r:embed="rId2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endParaRPr lang="en-US" sz="105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5086350"/>
            <a:ext cx="8458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rgbClr val="0D3A45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en-US" sz="12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005" y="57113"/>
            <a:ext cx="8976995" cy="5143500"/>
          </a:xfrm>
          <a:custGeom>
            <a:avLst/>
            <a:gdLst/>
            <a:ahLst/>
            <a:cxnLst/>
            <a:rect l="l" t="t" r="r" b="b"/>
            <a:pathLst>
              <a:path w="8976995" h="5143500">
                <a:moveTo>
                  <a:pt x="0" y="5143489"/>
                </a:moveTo>
                <a:lnTo>
                  <a:pt x="8976881" y="5143489"/>
                </a:lnTo>
                <a:lnTo>
                  <a:pt x="8976881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F4F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02957" y="66524"/>
            <a:ext cx="348619" cy="35795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542298" y="916848"/>
            <a:ext cx="793115" cy="1076960"/>
            <a:chOff x="542298" y="916848"/>
            <a:chExt cx="793115" cy="1076960"/>
          </a:xfrm>
        </p:grpSpPr>
        <p:sp>
          <p:nvSpPr>
            <p:cNvPr id="5" name="object 5"/>
            <p:cNvSpPr/>
            <p:nvPr/>
          </p:nvSpPr>
          <p:spPr>
            <a:xfrm>
              <a:off x="554998" y="929548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383549" y="1051075"/>
                  </a:moveTo>
                  <a:lnTo>
                    <a:pt x="0" y="667526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67526"/>
                  </a:lnTo>
                  <a:lnTo>
                    <a:pt x="383549" y="1051075"/>
                  </a:lnTo>
                  <a:close/>
                </a:path>
              </a:pathLst>
            </a:custGeom>
            <a:solidFill>
              <a:srgbClr val="104F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4998" y="929548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767098" y="0"/>
                  </a:moveTo>
                  <a:lnTo>
                    <a:pt x="767098" y="667526"/>
                  </a:lnTo>
                  <a:lnTo>
                    <a:pt x="383549" y="1051075"/>
                  </a:lnTo>
                  <a:lnTo>
                    <a:pt x="0" y="667526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732180" y="1365106"/>
            <a:ext cx="4127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4FDFF"/>
                </a:solidFill>
                <a:latin typeface="Arial" panose="020B0604020202020204"/>
                <a:cs typeface="Arial" panose="020B0604020202020204"/>
              </a:rPr>
              <a:t>Netflix: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09262" y="916843"/>
            <a:ext cx="7130415" cy="708660"/>
            <a:chOff x="1309262" y="916843"/>
            <a:chExt cx="7130415" cy="708660"/>
          </a:xfrm>
        </p:grpSpPr>
        <p:sp>
          <p:nvSpPr>
            <p:cNvPr id="9" name="object 9"/>
            <p:cNvSpPr/>
            <p:nvPr/>
          </p:nvSpPr>
          <p:spPr>
            <a:xfrm>
              <a:off x="1321962" y="929543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6991046" y="683076"/>
                  </a:moveTo>
                  <a:lnTo>
                    <a:pt x="0" y="683073"/>
                  </a:lnTo>
                  <a:lnTo>
                    <a:pt x="9" y="0"/>
                  </a:lnTo>
                  <a:lnTo>
                    <a:pt x="6991046" y="7"/>
                  </a:lnTo>
                  <a:lnTo>
                    <a:pt x="7035360" y="8954"/>
                  </a:lnTo>
                  <a:lnTo>
                    <a:pt x="7071549" y="33352"/>
                  </a:lnTo>
                  <a:lnTo>
                    <a:pt x="7095948" y="69539"/>
                  </a:lnTo>
                  <a:lnTo>
                    <a:pt x="7104895" y="113854"/>
                  </a:lnTo>
                  <a:lnTo>
                    <a:pt x="7104895" y="569228"/>
                  </a:lnTo>
                  <a:lnTo>
                    <a:pt x="7096227" y="612796"/>
                  </a:lnTo>
                  <a:lnTo>
                    <a:pt x="7071545" y="649731"/>
                  </a:lnTo>
                  <a:lnTo>
                    <a:pt x="7034614" y="674409"/>
                  </a:lnTo>
                  <a:lnTo>
                    <a:pt x="6991046" y="683076"/>
                  </a:lnTo>
                  <a:close/>
                </a:path>
              </a:pathLst>
            </a:custGeom>
            <a:solidFill>
              <a:srgbClr val="EBCACA">
                <a:alpha val="8980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21962" y="929543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7104895" y="113854"/>
                  </a:moveTo>
                  <a:lnTo>
                    <a:pt x="7104895" y="569228"/>
                  </a:lnTo>
                  <a:lnTo>
                    <a:pt x="7102687" y="591543"/>
                  </a:lnTo>
                  <a:lnTo>
                    <a:pt x="7096226" y="612796"/>
                  </a:lnTo>
                  <a:lnTo>
                    <a:pt x="7071545" y="649731"/>
                  </a:lnTo>
                  <a:lnTo>
                    <a:pt x="7034614" y="674409"/>
                  </a:lnTo>
                  <a:lnTo>
                    <a:pt x="6991045" y="683076"/>
                  </a:lnTo>
                  <a:lnTo>
                    <a:pt x="4" y="683076"/>
                  </a:lnTo>
                  <a:lnTo>
                    <a:pt x="4" y="7"/>
                  </a:lnTo>
                  <a:lnTo>
                    <a:pt x="6991045" y="7"/>
                  </a:lnTo>
                  <a:lnTo>
                    <a:pt x="7035360" y="8954"/>
                  </a:lnTo>
                  <a:lnTo>
                    <a:pt x="7071548" y="33352"/>
                  </a:lnTo>
                  <a:lnTo>
                    <a:pt x="7095948" y="69539"/>
                  </a:lnTo>
                  <a:lnTo>
                    <a:pt x="7104895" y="113854"/>
                  </a:lnTo>
                  <a:close/>
                </a:path>
              </a:pathLst>
            </a:custGeom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88770" y="1027836"/>
              <a:ext cx="6898005" cy="360680"/>
            </a:xfrm>
            <a:custGeom>
              <a:avLst/>
              <a:gdLst/>
              <a:ahLst/>
              <a:cxnLst/>
              <a:rect l="l" t="t" r="r" b="b"/>
              <a:pathLst>
                <a:path w="6898005" h="360680">
                  <a:moveTo>
                    <a:pt x="6771297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6771297" y="167640"/>
                  </a:lnTo>
                  <a:lnTo>
                    <a:pt x="6771297" y="0"/>
                  </a:lnTo>
                  <a:close/>
                </a:path>
                <a:path w="6898005" h="360680">
                  <a:moveTo>
                    <a:pt x="6897802" y="192786"/>
                  </a:moveTo>
                  <a:lnTo>
                    <a:pt x="0" y="192786"/>
                  </a:lnTo>
                  <a:lnTo>
                    <a:pt x="0" y="360426"/>
                  </a:lnTo>
                  <a:lnTo>
                    <a:pt x="6897802" y="360426"/>
                  </a:lnTo>
                  <a:lnTo>
                    <a:pt x="6897802" y="192786"/>
                  </a:lnTo>
                  <a:close/>
                </a:path>
              </a:pathLst>
            </a:custGeom>
            <a:solidFill>
              <a:srgbClr val="EBCAC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376070" y="984393"/>
            <a:ext cx="6922134" cy="41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1100" spc="-5" dirty="0">
                <a:latin typeface="Arial" panose="020B0604020202020204"/>
                <a:cs typeface="Arial" panose="020B0604020202020204"/>
              </a:rPr>
              <a:t>Netflix is </a:t>
            </a:r>
            <a:r>
              <a:rPr sz="1100" dirty="0">
                <a:latin typeface="Arial" panose="020B0604020202020204"/>
                <a:cs typeface="Arial" panose="020B0604020202020204"/>
              </a:rPr>
              <a:t>a company </a:t>
            </a:r>
            <a:r>
              <a:rPr sz="1100" spc="-5" dirty="0">
                <a:latin typeface="Arial" panose="020B0604020202020204"/>
                <a:cs typeface="Arial" panose="020B0604020202020204"/>
              </a:rPr>
              <a:t>that </a:t>
            </a:r>
            <a:r>
              <a:rPr sz="1100" dirty="0">
                <a:latin typeface="Arial" panose="020B0604020202020204"/>
                <a:cs typeface="Arial" panose="020B0604020202020204"/>
              </a:rPr>
              <a:t>manages a </a:t>
            </a:r>
            <a:r>
              <a:rPr sz="1100" spc="-5" dirty="0">
                <a:latin typeface="Arial" panose="020B0604020202020204"/>
                <a:cs typeface="Arial" panose="020B0604020202020204"/>
              </a:rPr>
              <a:t>large </a:t>
            </a:r>
            <a:r>
              <a:rPr sz="1100" dirty="0">
                <a:latin typeface="Arial" panose="020B0604020202020204"/>
                <a:cs typeface="Arial" panose="020B0604020202020204"/>
              </a:rPr>
              <a:t>collection </a:t>
            </a:r>
            <a:r>
              <a:rPr sz="1100" spc="-5" dirty="0">
                <a:latin typeface="Arial" panose="020B0604020202020204"/>
                <a:cs typeface="Arial" panose="020B0604020202020204"/>
              </a:rPr>
              <a:t>of TV </a:t>
            </a:r>
            <a:r>
              <a:rPr sz="1100" dirty="0">
                <a:latin typeface="Arial" panose="020B0604020202020204"/>
                <a:cs typeface="Arial" panose="020B0604020202020204"/>
              </a:rPr>
              <a:t>shows </a:t>
            </a:r>
            <a:r>
              <a:rPr sz="1100" spc="-5" dirty="0">
                <a:latin typeface="Arial" panose="020B0604020202020204"/>
                <a:cs typeface="Arial" panose="020B0604020202020204"/>
              </a:rPr>
              <a:t>and </a:t>
            </a:r>
            <a:r>
              <a:rPr sz="1100" dirty="0">
                <a:latin typeface="Arial" panose="020B0604020202020204"/>
                <a:cs typeface="Arial" panose="020B0604020202020204"/>
              </a:rPr>
              <a:t>movies, streaming </a:t>
            </a:r>
            <a:r>
              <a:rPr sz="1100" spc="-5" dirty="0">
                <a:latin typeface="Arial" panose="020B0604020202020204"/>
                <a:cs typeface="Arial" panose="020B0604020202020204"/>
              </a:rPr>
              <a:t>it anytime </a:t>
            </a:r>
            <a:r>
              <a:rPr sz="1100" dirty="0">
                <a:latin typeface="Arial" panose="020B0604020202020204"/>
                <a:cs typeface="Arial" panose="020B0604020202020204"/>
              </a:rPr>
              <a:t>via </a:t>
            </a:r>
            <a:r>
              <a:rPr sz="1100" spc="-5" dirty="0">
                <a:latin typeface="Arial" panose="020B0604020202020204"/>
                <a:cs typeface="Arial" panose="020B0604020202020204"/>
              </a:rPr>
              <a:t>online.  This business is profitable because users </a:t>
            </a:r>
            <a:r>
              <a:rPr sz="1100" dirty="0">
                <a:latin typeface="Arial" panose="020B0604020202020204"/>
                <a:cs typeface="Arial" panose="020B0604020202020204"/>
              </a:rPr>
              <a:t>make a monthly </a:t>
            </a:r>
            <a:r>
              <a:rPr sz="1100" spc="-5" dirty="0">
                <a:latin typeface="Arial" panose="020B0604020202020204"/>
                <a:cs typeface="Arial" panose="020B0604020202020204"/>
              </a:rPr>
              <a:t>payment to access the platform. </a:t>
            </a:r>
            <a:r>
              <a:rPr sz="1100" spc="-15" dirty="0">
                <a:latin typeface="Arial" panose="020B0604020202020204"/>
                <a:cs typeface="Arial" panose="020B0604020202020204"/>
              </a:rPr>
              <a:t>However,</a:t>
            </a:r>
            <a:r>
              <a:rPr sz="11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customers</a:t>
            </a:r>
            <a:endParaRPr sz="11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88770" y="1413399"/>
            <a:ext cx="2592070" cy="167640"/>
          </a:xfrm>
          <a:custGeom>
            <a:avLst/>
            <a:gdLst/>
            <a:ahLst/>
            <a:cxnLst/>
            <a:rect l="l" t="t" r="r" b="b"/>
            <a:pathLst>
              <a:path w="2592070" h="167640">
                <a:moveTo>
                  <a:pt x="2591604" y="167639"/>
                </a:moveTo>
                <a:lnTo>
                  <a:pt x="0" y="167639"/>
                </a:lnTo>
                <a:lnTo>
                  <a:pt x="0" y="0"/>
                </a:lnTo>
                <a:lnTo>
                  <a:pt x="2591604" y="0"/>
                </a:lnTo>
                <a:lnTo>
                  <a:pt x="2591604" y="167639"/>
                </a:lnTo>
                <a:close/>
              </a:path>
            </a:pathLst>
          </a:custGeom>
          <a:solidFill>
            <a:srgbClr val="EB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376070" y="1395111"/>
            <a:ext cx="26162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 panose="020B0604020202020204"/>
                <a:cs typeface="Arial" panose="020B0604020202020204"/>
              </a:rPr>
              <a:t>can cancel </a:t>
            </a:r>
            <a:r>
              <a:rPr sz="1100" spc="-5" dirty="0">
                <a:latin typeface="Arial" panose="020B0604020202020204"/>
                <a:cs typeface="Arial" panose="020B0604020202020204"/>
              </a:rPr>
              <a:t>their </a:t>
            </a:r>
            <a:r>
              <a:rPr sz="1100" dirty="0">
                <a:latin typeface="Arial" panose="020B0604020202020204"/>
                <a:cs typeface="Arial" panose="020B0604020202020204"/>
              </a:rPr>
              <a:t>subscriptions </a:t>
            </a:r>
            <a:r>
              <a:rPr sz="1100" spc="-5" dirty="0">
                <a:latin typeface="Arial" panose="020B0604020202020204"/>
                <a:cs typeface="Arial" panose="020B0604020202020204"/>
              </a:rPr>
              <a:t>at any</a:t>
            </a:r>
            <a:r>
              <a:rPr sz="1100" spc="-100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latin typeface="Arial" panose="020B0604020202020204"/>
                <a:cs typeface="Arial" panose="020B0604020202020204"/>
              </a:rPr>
              <a:t>time.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67154" y="2364533"/>
            <a:ext cx="7871959" cy="1051560"/>
            <a:chOff x="555023" y="2344385"/>
            <a:chExt cx="7871959" cy="1051560"/>
          </a:xfrm>
        </p:grpSpPr>
        <p:sp>
          <p:nvSpPr>
            <p:cNvPr id="16" name="object 16"/>
            <p:cNvSpPr/>
            <p:nvPr/>
          </p:nvSpPr>
          <p:spPr>
            <a:xfrm>
              <a:off x="555023" y="2367245"/>
              <a:ext cx="767715" cy="1028700"/>
            </a:xfrm>
            <a:custGeom>
              <a:avLst/>
              <a:gdLst/>
              <a:ahLst/>
              <a:cxnLst/>
              <a:rect l="l" t="t" r="r" b="b"/>
              <a:pathLst>
                <a:path w="767715" h="1028700">
                  <a:moveTo>
                    <a:pt x="383549" y="1028622"/>
                  </a:move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45073"/>
                  </a:lnTo>
                  <a:lnTo>
                    <a:pt x="383549" y="1028622"/>
                  </a:lnTo>
                  <a:close/>
                </a:path>
              </a:pathLst>
            </a:custGeom>
            <a:solidFill>
              <a:srgbClr val="104F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55023" y="2344385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28700">
                  <a:moveTo>
                    <a:pt x="767098" y="0"/>
                  </a:moveTo>
                  <a:lnTo>
                    <a:pt x="767098" y="645073"/>
                  </a:lnTo>
                  <a:lnTo>
                    <a:pt x="383549" y="1028622"/>
                  </a:ln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321967" y="2355692"/>
              <a:ext cx="7105015" cy="631825"/>
            </a:xfrm>
            <a:custGeom>
              <a:avLst/>
              <a:gdLst/>
              <a:ahLst/>
              <a:cxnLst/>
              <a:rect l="l" t="t" r="r" b="b"/>
              <a:pathLst>
                <a:path w="7105015" h="631825">
                  <a:moveTo>
                    <a:pt x="6999666" y="631276"/>
                  </a:moveTo>
                  <a:lnTo>
                    <a:pt x="0" y="631276"/>
                  </a:lnTo>
                  <a:lnTo>
                    <a:pt x="7" y="0"/>
                  </a:lnTo>
                  <a:lnTo>
                    <a:pt x="6999666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lnTo>
                    <a:pt x="7104890" y="526076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1" y="623273"/>
                  </a:lnTo>
                  <a:lnTo>
                    <a:pt x="6999666" y="631276"/>
                  </a:lnTo>
                  <a:close/>
                </a:path>
              </a:pathLst>
            </a:custGeom>
            <a:solidFill>
              <a:srgbClr val="EBCACA">
                <a:alpha val="8980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321967" y="2355692"/>
              <a:ext cx="7105015" cy="631825"/>
            </a:xfrm>
            <a:custGeom>
              <a:avLst/>
              <a:gdLst/>
              <a:ahLst/>
              <a:cxnLst/>
              <a:rect l="l" t="t" r="r" b="b"/>
              <a:pathLst>
                <a:path w="7105015" h="631825">
                  <a:moveTo>
                    <a:pt x="7104890" y="105219"/>
                  </a:moveTo>
                  <a:lnTo>
                    <a:pt x="7104890" y="526076"/>
                  </a:lnTo>
                  <a:lnTo>
                    <a:pt x="7102851" y="546694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0" y="623273"/>
                  </a:lnTo>
                  <a:lnTo>
                    <a:pt x="6999665" y="631276"/>
                  </a:lnTo>
                  <a:lnTo>
                    <a:pt x="4" y="631276"/>
                  </a:lnTo>
                  <a:lnTo>
                    <a:pt x="4" y="4"/>
                  </a:lnTo>
                  <a:lnTo>
                    <a:pt x="6999665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close/>
                </a:path>
              </a:pathLst>
            </a:custGeom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392565" y="2570036"/>
              <a:ext cx="2901950" cy="165100"/>
            </a:xfrm>
            <a:custGeom>
              <a:avLst/>
              <a:gdLst/>
              <a:ahLst/>
              <a:cxnLst/>
              <a:rect l="l" t="t" r="r" b="b"/>
              <a:pathLst>
                <a:path w="2901950" h="165100">
                  <a:moveTo>
                    <a:pt x="2901619" y="164591"/>
                  </a:moveTo>
                  <a:lnTo>
                    <a:pt x="0" y="164591"/>
                  </a:lnTo>
                  <a:lnTo>
                    <a:pt x="0" y="0"/>
                  </a:lnTo>
                  <a:lnTo>
                    <a:pt x="2901619" y="0"/>
                  </a:lnTo>
                  <a:lnTo>
                    <a:pt x="2901619" y="164591"/>
                  </a:lnTo>
                  <a:close/>
                </a:path>
              </a:pathLst>
            </a:custGeom>
            <a:solidFill>
              <a:srgbClr val="EBCAC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54454" y="2536609"/>
            <a:ext cx="3750310" cy="4610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9005" indent="-92075">
              <a:lnSpc>
                <a:spcPct val="100000"/>
              </a:lnSpc>
              <a:spcBef>
                <a:spcPts val="100"/>
              </a:spcBef>
              <a:buChar char="•"/>
              <a:tabLst>
                <a:tab pos="92964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Unsupervised Machine Learning</a:t>
            </a:r>
            <a:r>
              <a:rPr sz="12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(Clustering)</a:t>
            </a:r>
            <a:endParaRPr sz="12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900" b="1" dirty="0">
                <a:solidFill>
                  <a:srgbClr val="F4FDFF"/>
                </a:solidFill>
                <a:latin typeface="Arial" panose="020B0604020202020204"/>
                <a:cs typeface="Arial" panose="020B0604020202020204"/>
              </a:rPr>
              <a:t>Methodology</a:t>
            </a:r>
            <a:r>
              <a:rPr sz="900" dirty="0">
                <a:solidFill>
                  <a:srgbClr val="F4FDFF"/>
                </a:solidFill>
                <a:latin typeface="Arial" panose="020B0604020202020204"/>
                <a:cs typeface="Arial" panose="020B0604020202020204"/>
              </a:rPr>
              <a:t>:</a:t>
            </a:r>
            <a:endParaRPr sz="900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42298" y="3640892"/>
            <a:ext cx="793115" cy="1076960"/>
            <a:chOff x="542298" y="3640892"/>
            <a:chExt cx="793115" cy="1076960"/>
          </a:xfrm>
        </p:grpSpPr>
        <p:sp>
          <p:nvSpPr>
            <p:cNvPr id="23" name="object 23"/>
            <p:cNvSpPr/>
            <p:nvPr/>
          </p:nvSpPr>
          <p:spPr>
            <a:xfrm>
              <a:off x="554998" y="3653592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383549" y="1051072"/>
                  </a:moveTo>
                  <a:lnTo>
                    <a:pt x="0" y="66752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67523"/>
                  </a:lnTo>
                  <a:lnTo>
                    <a:pt x="383549" y="1051072"/>
                  </a:lnTo>
                  <a:close/>
                </a:path>
              </a:pathLst>
            </a:custGeom>
            <a:solidFill>
              <a:srgbClr val="104F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54998" y="3653592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767098" y="0"/>
                  </a:moveTo>
                  <a:lnTo>
                    <a:pt x="767098" y="667523"/>
                  </a:lnTo>
                  <a:lnTo>
                    <a:pt x="383549" y="1051072"/>
                  </a:lnTo>
                  <a:lnTo>
                    <a:pt x="0" y="66752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655859" y="4089155"/>
            <a:ext cx="5657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4FDFF"/>
                </a:solidFill>
                <a:latin typeface="Arial" panose="020B0604020202020204"/>
                <a:cs typeface="Arial" panose="020B0604020202020204"/>
              </a:rPr>
              <a:t>Database</a:t>
            </a:r>
            <a:r>
              <a:rPr sz="900" spc="-5" dirty="0">
                <a:solidFill>
                  <a:srgbClr val="F4FDFF"/>
                </a:solidFill>
                <a:latin typeface="Arial" panose="020B0604020202020204"/>
                <a:cs typeface="Arial" panose="020B0604020202020204"/>
              </a:rPr>
              <a:t>: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09262" y="3640892"/>
            <a:ext cx="7130415" cy="708660"/>
            <a:chOff x="1309262" y="3640892"/>
            <a:chExt cx="7130415" cy="708660"/>
          </a:xfrm>
        </p:grpSpPr>
        <p:sp>
          <p:nvSpPr>
            <p:cNvPr id="27" name="object 27"/>
            <p:cNvSpPr/>
            <p:nvPr/>
          </p:nvSpPr>
          <p:spPr>
            <a:xfrm>
              <a:off x="1321962" y="3653592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6991046" y="683073"/>
                  </a:moveTo>
                  <a:lnTo>
                    <a:pt x="0" y="683073"/>
                  </a:lnTo>
                  <a:lnTo>
                    <a:pt x="4" y="0"/>
                  </a:lnTo>
                  <a:lnTo>
                    <a:pt x="6991046" y="0"/>
                  </a:lnTo>
                  <a:lnTo>
                    <a:pt x="7035360" y="8947"/>
                  </a:lnTo>
                  <a:lnTo>
                    <a:pt x="7071549" y="33346"/>
                  </a:lnTo>
                  <a:lnTo>
                    <a:pt x="7095948" y="69535"/>
                  </a:lnTo>
                  <a:lnTo>
                    <a:pt x="7104895" y="113849"/>
                  </a:lnTo>
                  <a:lnTo>
                    <a:pt x="7104895" y="569223"/>
                  </a:lnTo>
                  <a:lnTo>
                    <a:pt x="7096227" y="612792"/>
                  </a:lnTo>
                  <a:lnTo>
                    <a:pt x="7071545" y="649723"/>
                  </a:lnTo>
                  <a:lnTo>
                    <a:pt x="7034614" y="674404"/>
                  </a:lnTo>
                  <a:lnTo>
                    <a:pt x="6991046" y="683073"/>
                  </a:lnTo>
                  <a:close/>
                </a:path>
              </a:pathLst>
            </a:custGeom>
            <a:solidFill>
              <a:srgbClr val="EBCACA">
                <a:alpha val="8980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321962" y="3653592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7104895" y="113849"/>
                  </a:moveTo>
                  <a:lnTo>
                    <a:pt x="7104895" y="569223"/>
                  </a:lnTo>
                  <a:lnTo>
                    <a:pt x="7102687" y="591540"/>
                  </a:lnTo>
                  <a:lnTo>
                    <a:pt x="7096226" y="612792"/>
                  </a:lnTo>
                  <a:lnTo>
                    <a:pt x="7071545" y="649723"/>
                  </a:lnTo>
                  <a:lnTo>
                    <a:pt x="7034614" y="674404"/>
                  </a:lnTo>
                  <a:lnTo>
                    <a:pt x="6991045" y="683073"/>
                  </a:lnTo>
                  <a:lnTo>
                    <a:pt x="4" y="683073"/>
                  </a:lnTo>
                  <a:lnTo>
                    <a:pt x="4" y="0"/>
                  </a:lnTo>
                  <a:lnTo>
                    <a:pt x="6991045" y="0"/>
                  </a:lnTo>
                  <a:lnTo>
                    <a:pt x="7035360" y="8947"/>
                  </a:lnTo>
                  <a:lnTo>
                    <a:pt x="7071548" y="33346"/>
                  </a:lnTo>
                  <a:lnTo>
                    <a:pt x="7095948" y="69535"/>
                  </a:lnTo>
                  <a:lnTo>
                    <a:pt x="7104895" y="113849"/>
                  </a:lnTo>
                  <a:close/>
                </a:path>
              </a:pathLst>
            </a:custGeom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379865" y="3714783"/>
            <a:ext cx="1942464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75" indent="-54610">
              <a:lnSpc>
                <a:spcPts val="1370"/>
              </a:lnSpc>
              <a:spcBef>
                <a:spcPts val="100"/>
              </a:spcBef>
              <a:buSzPct val="92000"/>
              <a:buChar char="•"/>
              <a:tabLst>
                <a:tab pos="6731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Netflix Movies and TV</a:t>
            </a:r>
            <a:r>
              <a:rPr sz="12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Shows</a:t>
            </a:r>
            <a:endParaRPr sz="1200" dirty="0">
              <a:latin typeface="Times New Roman" panose="02020603050405020304"/>
              <a:cs typeface="Times New Roman" panose="02020603050405020304"/>
            </a:endParaRPr>
          </a:p>
          <a:p>
            <a:pPr marL="66675" indent="-54610">
              <a:lnSpc>
                <a:spcPts val="1295"/>
              </a:lnSpc>
              <a:buSzPct val="92000"/>
              <a:buChar char="•"/>
              <a:tabLst>
                <a:tab pos="67310" algn="l"/>
              </a:tabLst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7787 rows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12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columns</a:t>
            </a:r>
            <a:endParaRPr sz="1200" dirty="0">
              <a:latin typeface="Times New Roman" panose="02020603050405020304"/>
              <a:cs typeface="Times New Roman" panose="02020603050405020304"/>
            </a:endParaRPr>
          </a:p>
          <a:p>
            <a:pPr marL="66675" indent="-54610">
              <a:lnSpc>
                <a:spcPts val="1370"/>
              </a:lnSpc>
              <a:buSzPct val="92000"/>
              <a:buChar char="•"/>
              <a:tabLst>
                <a:tab pos="6731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last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decade</a:t>
            </a:r>
            <a:endParaRPr sz="12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0" y="0"/>
            <a:ext cx="167640" cy="5143500"/>
          </a:xfrm>
          <a:custGeom>
            <a:avLst/>
            <a:gdLst/>
            <a:ahLst/>
            <a:cxnLst/>
            <a:rect l="l" t="t" r="r" b="b"/>
            <a:pathLst>
              <a:path w="167640" h="5143500">
                <a:moveTo>
                  <a:pt x="167099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167099" y="0"/>
                </a:lnTo>
                <a:lnTo>
                  <a:pt x="167099" y="5143489"/>
                </a:lnTo>
                <a:close/>
              </a:path>
            </a:pathLst>
          </a:custGeom>
          <a:solidFill>
            <a:srgbClr val="0E3B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550263" y="65782"/>
            <a:ext cx="400953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3200" spc="-15" dirty="0"/>
              <a:t>Introduction</a:t>
            </a:r>
            <a:endParaRPr sz="3200" spc="-1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0372" y="1686988"/>
            <a:ext cx="417639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000" spc="-10" dirty="0">
                <a:latin typeface="+mn-lt"/>
              </a:rPr>
              <a:t>Thank</a:t>
            </a:r>
            <a:r>
              <a:rPr sz="7000" spc="-90" dirty="0">
                <a:latin typeface="+mn-lt"/>
              </a:rPr>
              <a:t> </a:t>
            </a:r>
            <a:r>
              <a:rPr sz="7000" spc="-30" dirty="0">
                <a:latin typeface="+mn-lt"/>
              </a:rPr>
              <a:t>you</a:t>
            </a:r>
            <a:endParaRPr sz="7000" dirty="0">
              <a:latin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62762"/>
            <a:ext cx="48672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800" spc="-15" dirty="0"/>
              <a:t>Problem</a:t>
            </a:r>
            <a:r>
              <a:rPr lang="en-IN" sz="2800" spc="-75" dirty="0"/>
              <a:t> </a:t>
            </a:r>
            <a:r>
              <a:rPr lang="en-IN" sz="2800" spc="-5" dirty="0"/>
              <a:t>Statement</a:t>
            </a:r>
            <a:endParaRPr sz="2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3882" y="706402"/>
            <a:ext cx="8679117" cy="45045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8145" marR="126365" indent="-285750">
              <a:lnSpc>
                <a:spcPct val="115000"/>
              </a:lnSpc>
              <a:spcBef>
                <a:spcPts val="105"/>
              </a:spcBef>
              <a:buClr>
                <a:srgbClr val="F5FCFF"/>
              </a:buClr>
              <a:buFont typeface="Arial" panose="020B0604020202020204" pitchFamily="34" charset="0"/>
              <a:buChar char="•"/>
              <a:tabLst>
                <a:tab pos="455295" algn="l"/>
                <a:tab pos="455930" algn="l"/>
              </a:tabLst>
            </a:pP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This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 consists of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and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movies available on Netflix as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2019.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</a:t>
            </a:r>
            <a:r>
              <a:rPr lang="en-IN" sz="1600" spc="-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is collected from Flixable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which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is a third-party Netflix search  engine.</a:t>
            </a:r>
            <a:endParaRPr sz="1600" spc="-5" dirty="0">
              <a:solidFill>
                <a:schemeClr val="accent1">
                  <a:lumMod val="50000"/>
                </a:schemeClr>
              </a:solidFill>
            </a:endParaRPr>
          </a:p>
          <a:p>
            <a:pPr marL="455930" indent="-342900">
              <a:lnSpc>
                <a:spcPct val="100000"/>
              </a:lnSpc>
              <a:spcBef>
                <a:spcPts val="320"/>
              </a:spcBef>
              <a:buClr>
                <a:srgbClr val="F5FCFF"/>
              </a:buClr>
              <a:buFont typeface="Arial" panose="020B0604020202020204" pitchFamily="34" charset="0"/>
              <a:buChar char="•"/>
              <a:tabLst>
                <a:tab pos="455295" algn="l"/>
                <a:tab pos="455930" algn="l"/>
              </a:tabLst>
            </a:pP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In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2018,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they released an interesting report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which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that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number</a:t>
            </a:r>
            <a:r>
              <a:rPr sz="1600" spc="18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n-IN" sz="1600" spc="-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5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on Netflix has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nearly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tripled since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2010.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streaming service’s  number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movies has decreased by more than 2,000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titles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since 2010,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while 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its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number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5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has nearly tripled.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It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will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be interesting to explore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what 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all other insights can be obtained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from 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same</a:t>
            </a:r>
            <a:r>
              <a:rPr sz="1600" spc="3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dataset.</a:t>
            </a:r>
            <a:endParaRPr lang="en-IN" sz="1600" spc="-5" dirty="0">
              <a:solidFill>
                <a:schemeClr val="accent1">
                  <a:lumMod val="50000"/>
                </a:schemeClr>
              </a:solidFill>
            </a:endParaRPr>
          </a:p>
          <a:p>
            <a:pPr marL="455295" marR="5080" algn="l" rtl="0">
              <a:lnSpc>
                <a:spcPct val="115000"/>
              </a:lnSpc>
              <a:spcBef>
                <a:spcPts val="5"/>
              </a:spcBef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/>
                <a:cs typeface="Arial" panose="020B0604020202020204" pitchFamily="34" charset="0"/>
                <a:sym typeface="Times New Roman" panose="02020603050405020304"/>
              </a:rPr>
              <a:t>Integrating this dataset with other external datasets such as IMDB ratings, rotten tomatoes can also provide many interesting findings.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Times New Roman" panose="02020603050405020304"/>
              <a:cs typeface="Arial" panose="020B0604020202020204" pitchFamily="34" charset="0"/>
              <a:sym typeface="Times New Roman" panose="02020603050405020304"/>
            </a:endParaRPr>
          </a:p>
          <a:p>
            <a:pPr marL="741045" marR="5080" indent="-285750" algn="l" rtl="0">
              <a:lnSpc>
                <a:spcPct val="115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In this project, you are required to do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what type content is available in different countries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Netflix has increasingly focusing on TV rather than movies in recent years.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similar content by matching text-based features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5295" marR="5080">
              <a:lnSpc>
                <a:spcPct val="115000"/>
              </a:lnSpc>
              <a:spcBef>
                <a:spcPts val="5"/>
              </a:spcBef>
            </a:pPr>
            <a:endParaRPr lang="en-IN" sz="1600" b="1" spc="-5" dirty="0"/>
          </a:p>
          <a:p>
            <a:pPr marL="455295" marR="5080">
              <a:lnSpc>
                <a:spcPct val="115000"/>
              </a:lnSpc>
              <a:spcBef>
                <a:spcPts val="5"/>
              </a:spcBef>
            </a:pPr>
            <a:endParaRPr spc="-5" dirty="0"/>
          </a:p>
        </p:txBody>
      </p:sp>
      <p:pic>
        <p:nvPicPr>
          <p:cNvPr id="4" name="Graphic 3" descr="Video camera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883" y="1347122"/>
            <a:ext cx="381000" cy="381000"/>
          </a:xfrm>
          <a:prstGeom prst="rect">
            <a:avLst/>
          </a:prstGeom>
        </p:spPr>
      </p:pic>
      <p:pic>
        <p:nvPicPr>
          <p:cNvPr id="5" name="Graphic 4" descr="Video camera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883" y="2569982"/>
            <a:ext cx="385508" cy="385508"/>
          </a:xfrm>
          <a:prstGeom prst="rect">
            <a:avLst/>
          </a:prstGeom>
        </p:spPr>
      </p:pic>
      <p:pic>
        <p:nvPicPr>
          <p:cNvPr id="6" name="Graphic 5" descr="Video camera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883" y="706401"/>
            <a:ext cx="3810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005" y="56768"/>
            <a:ext cx="596440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Data</a:t>
            </a:r>
            <a:r>
              <a:rPr sz="3200" spc="-50" dirty="0"/>
              <a:t> </a:t>
            </a:r>
            <a:r>
              <a:rPr sz="3200" spc="-10" dirty="0"/>
              <a:t>Description</a:t>
            </a:r>
            <a:endParaRPr sz="3200"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303004" y="843942"/>
            <a:ext cx="8155195" cy="37702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was collected from </a:t>
            </a:r>
            <a:r>
              <a:rPr lang="en-US" b="1" spc="-1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Flixable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which is third party Netflix </a:t>
            </a:r>
            <a:endParaRPr lang="en-US" b="1" spc="-1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engine. The dataset consists of movies and TV shows data till </a:t>
            </a:r>
            <a:endParaRPr lang="en-US" b="1" spc="-1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2019. The dataset has 7787 rows of data.</a:t>
            </a:r>
            <a:endParaRPr lang="en-US" b="1" spc="-1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endParaRPr lang="en-US" b="1" spc="-1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dataset consists of eleven textual columns and one numeric</a:t>
            </a:r>
            <a:endParaRPr lang="en-US" b="1" spc="-1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column.</a:t>
            </a:r>
            <a:endParaRPr lang="en-US" b="1" spc="-1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endParaRPr lang="en-US" b="1" spc="-1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r>
              <a:rPr sz="1950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 </a:t>
            </a:r>
            <a:r>
              <a:rPr sz="1950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</a:t>
            </a:r>
            <a:r>
              <a:rPr sz="195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195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show_id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 ID for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Movie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Identiﬁer - A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pc="-6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the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pc="-1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Movie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Clapper boar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3004" y="843942"/>
            <a:ext cx="569464" cy="569464"/>
          </a:xfrm>
          <a:prstGeom prst="rect">
            <a:avLst/>
          </a:prstGeom>
        </p:spPr>
      </p:pic>
      <p:pic>
        <p:nvPicPr>
          <p:cNvPr id="6" name="Graphic 5" descr="Clapper boar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3004" y="1998721"/>
            <a:ext cx="569464" cy="5694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123950"/>
            <a:ext cx="6934200" cy="2577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5255" algn="just">
              <a:spcBef>
                <a:spcPts val="310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  cast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Actors involved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  country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show was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produced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  </a:t>
            </a:r>
            <a:r>
              <a:rPr lang="en-US" b="1" spc="-5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date_added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it was added on</a:t>
            </a:r>
            <a:r>
              <a:rPr lang="en-US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Netﬂix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  </a:t>
            </a:r>
            <a:r>
              <a:rPr lang="en-US" b="1" spc="-1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release_year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Release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    rating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of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pc="-7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10"/>
              </a:spcBef>
              <a:tabLst>
                <a:tab pos="551180" algn="l"/>
                <a:tab pos="551815" algn="l"/>
              </a:tabLst>
            </a:pP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   duration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in minutes or number of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seasons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   </a:t>
            </a:r>
            <a:r>
              <a:rPr lang="en-US" b="1" spc="-5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listed_in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   description: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Summary</a:t>
            </a:r>
            <a:r>
              <a:rPr lang="en-US" spc="-6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2478" y="133350"/>
            <a:ext cx="6869430" cy="553998"/>
          </a:xfrm>
        </p:spPr>
        <p:txBody>
          <a:bodyPr/>
          <a:lstStyle/>
          <a:p>
            <a:r>
              <a:rPr lang="en-IN" sz="3600" spc="-10" dirty="0"/>
              <a:t>Data</a:t>
            </a:r>
            <a:r>
              <a:rPr lang="en-IN" sz="3600" spc="-50" dirty="0"/>
              <a:t> </a:t>
            </a:r>
            <a:r>
              <a:rPr lang="en-IN" sz="3600" spc="-10" dirty="0"/>
              <a:t>Description</a:t>
            </a:r>
            <a:endParaRPr lang="en-IN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795566"/>
            <a:ext cx="8610600" cy="3503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 Value Treatment:</a:t>
            </a:r>
            <a:endParaRPr lang="en-IN" b="1" u="sng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IN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</a:t>
            </a:r>
            <a:r>
              <a:rPr lang="en-IN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more than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30.68%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‘unknown’.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feature 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6.51%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mode of feature.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Cast feature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9.22%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‘unknown’.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Rating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0.09%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mode of feature.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Date_added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0.13%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Dropping rows  corresponding to null values.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0011" y="33301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C00000"/>
                </a:solidFill>
              </a:rPr>
              <a:t>Null Value</a:t>
            </a:r>
            <a:endParaRPr lang="en-IN" sz="32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6588" y="874500"/>
            <a:ext cx="4692891" cy="4089610"/>
          </a:xfrm>
          <a:prstGeom prst="rect">
            <a:avLst/>
          </a:prstGeom>
          <a:ln>
            <a:noFill/>
          </a:ln>
          <a:effectLst>
            <a:glow rad="3556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Speech Bubble: Rectangle 22"/>
          <p:cNvSpPr/>
          <p:nvPr/>
        </p:nvSpPr>
        <p:spPr>
          <a:xfrm>
            <a:off x="7543317" y="971550"/>
            <a:ext cx="1180227" cy="609600"/>
          </a:xfrm>
          <a:prstGeom prst="wedgeRectCallout">
            <a:avLst/>
          </a:prstGeom>
          <a:solidFill>
            <a:srgbClr val="1E90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index=Movie</a:t>
            </a:r>
            <a:endParaRPr lang="en-IN" sz="1200" dirty="0"/>
          </a:p>
          <a:p>
            <a:pPr algn="ctr"/>
            <a:r>
              <a:rPr lang="en-IN" sz="1200" dirty="0"/>
              <a:t>type=5377</a:t>
            </a:r>
            <a:endParaRPr lang="en-IN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151615"/>
            <a:ext cx="56318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DA0000"/>
                </a:solidFill>
              </a:rPr>
              <a:t>Exploratory Data Analysis</a:t>
            </a:r>
            <a:endParaRPr lang="en-IN" sz="3200" b="1" dirty="0">
              <a:solidFill>
                <a:srgbClr val="DA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400" y="971550"/>
            <a:ext cx="4084188" cy="2173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</a:rPr>
              <a:t>Type of content available on Netflix</a:t>
            </a:r>
            <a:endParaRPr lang="en-IN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•It is evident that there are more movies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on Netflix than TV shows.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•Netflix has 5377 movies, which is more 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than double the quantity of TV shows.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7200" y="666750"/>
            <a:ext cx="4572000" cy="42365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3000" y="131710"/>
            <a:ext cx="5562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DA0000"/>
                </a:solidFill>
              </a:rPr>
              <a:t>     Exploratory Data Analysis</a:t>
            </a:r>
            <a:endParaRPr lang="en-IN" sz="3200" b="1" dirty="0">
              <a:solidFill>
                <a:srgbClr val="DA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819150"/>
            <a:ext cx="662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countries with highest content production</a:t>
            </a:r>
            <a:endParaRPr lang="en-IN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326667"/>
            <a:ext cx="5486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States has the most number of 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on Netflix 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 has second highest content 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Netflix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Australia and Taiwan has least number 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content on Netflix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9328</Words>
  <Application>WPS Presentation</Application>
  <PresentationFormat>On-screen Show (16:9)</PresentationFormat>
  <Paragraphs>241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Arial</vt:lpstr>
      <vt:lpstr>SimSun</vt:lpstr>
      <vt:lpstr>Wingdings</vt:lpstr>
      <vt:lpstr>Verdana</vt:lpstr>
      <vt:lpstr>Arial</vt:lpstr>
      <vt:lpstr>Times New Roman</vt:lpstr>
      <vt:lpstr>Calibri</vt:lpstr>
      <vt:lpstr>Microsoft YaHei</vt:lpstr>
      <vt:lpstr>Arial Unicode MS</vt:lpstr>
      <vt:lpstr>Roboto</vt:lpstr>
      <vt:lpstr>Segoe Print</vt:lpstr>
      <vt:lpstr>Office Theme</vt:lpstr>
      <vt:lpstr>Capstone Project-4</vt:lpstr>
      <vt:lpstr>Content:</vt:lpstr>
      <vt:lpstr>Introduction</vt:lpstr>
      <vt:lpstr>Problem Statement</vt:lpstr>
      <vt:lpstr>Data Description</vt:lpstr>
      <vt:lpstr>Data Description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            Exploratory Data Analysis </vt:lpstr>
      <vt:lpstr>PowerPoint 演示文稿</vt:lpstr>
      <vt:lpstr>Duration distribution of Movies</vt:lpstr>
      <vt:lpstr>Data Cleaning</vt:lpstr>
      <vt:lpstr>Topic Modelling (LDA and LSA)</vt:lpstr>
      <vt:lpstr>Topic Modelling (LDA and LSA)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 - Means</vt:lpstr>
      <vt:lpstr>PowerPoint 演示文稿</vt:lpstr>
      <vt:lpstr>K-Means</vt:lpstr>
      <vt:lpstr>Clusters</vt:lpstr>
      <vt:lpstr>PowerPoint 演示文稿</vt:lpstr>
      <vt:lpstr>Conclusion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Project-3 HEALTH INSURANCE CROSS SELL PREDICTION Kartika Sharma</dc:title>
  <dc:creator>Kartika Sharma</dc:creator>
  <cp:lastModifiedBy>Dell</cp:lastModifiedBy>
  <cp:revision>9</cp:revision>
  <dcterms:created xsi:type="dcterms:W3CDTF">2022-04-02T13:43:00Z</dcterms:created>
  <dcterms:modified xsi:type="dcterms:W3CDTF">2023-08-16T14:54:09Z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2021-09-29T11:00:00Z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2022-04-02T11:00:00Z</vt:filetime>
  </property>
  <property fmtid="{D5CDD505-2E9C-101B-9397-08002B2CF9AE}" pid="5" name="ICV">
    <vt:lpwstr>47010A9C25A547AB9AD03235AD466998</vt:lpwstr>
  </property>
  <property fmtid="{D5CDD505-2E9C-101B-9397-08002B2CF9AE}" pid="6" name="KSOProductBuildVer">
    <vt:lpwstr>1033-11.2.0.11417</vt:lpwstr>
  </property>
</Properties>
</file>